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2.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6" r:id="rId2"/>
    <p:sldId id="356" r:id="rId3"/>
    <p:sldId id="435" r:id="rId4"/>
    <p:sldId id="437" r:id="rId5"/>
    <p:sldId id="438" r:id="rId6"/>
    <p:sldId id="440" r:id="rId7"/>
    <p:sldId id="439" r:id="rId8"/>
    <p:sldId id="455" r:id="rId9"/>
    <p:sldId id="534" r:id="rId10"/>
    <p:sldId id="329" r:id="rId11"/>
    <p:sldId id="442" r:id="rId12"/>
    <p:sldId id="445" r:id="rId13"/>
    <p:sldId id="446" r:id="rId14"/>
    <p:sldId id="260" r:id="rId15"/>
    <p:sldId id="261" r:id="rId16"/>
    <p:sldId id="447" r:id="rId17"/>
    <p:sldId id="262" r:id="rId18"/>
    <p:sldId id="263" r:id="rId19"/>
    <p:sldId id="448" r:id="rId20"/>
    <p:sldId id="353" r:id="rId21"/>
    <p:sldId id="449" r:id="rId22"/>
    <p:sldId id="450" r:id="rId23"/>
    <p:sldId id="282" r:id="rId24"/>
    <p:sldId id="365" r:id="rId25"/>
    <p:sldId id="293" r:id="rId26"/>
    <p:sldId id="359" r:id="rId27"/>
    <p:sldId id="451" r:id="rId28"/>
    <p:sldId id="452" r:id="rId29"/>
    <p:sldId id="357" r:id="rId30"/>
    <p:sldId id="358" r:id="rId31"/>
    <p:sldId id="360" r:id="rId32"/>
    <p:sldId id="361" r:id="rId33"/>
    <p:sldId id="362" r:id="rId34"/>
    <p:sldId id="363" r:id="rId35"/>
    <p:sldId id="364" r:id="rId36"/>
    <p:sldId id="366" r:id="rId37"/>
    <p:sldId id="367" r:id="rId38"/>
    <p:sldId id="368" r:id="rId39"/>
    <p:sldId id="369" r:id="rId40"/>
    <p:sldId id="370" r:id="rId41"/>
    <p:sldId id="294" r:id="rId42"/>
    <p:sldId id="371" r:id="rId43"/>
    <p:sldId id="373" r:id="rId44"/>
    <p:sldId id="372" r:id="rId45"/>
    <p:sldId id="378" r:id="rId46"/>
    <p:sldId id="453" r:id="rId47"/>
    <p:sldId id="374" r:id="rId48"/>
    <p:sldId id="376" r:id="rId49"/>
    <p:sldId id="379" r:id="rId50"/>
    <p:sldId id="454" r:id="rId51"/>
    <p:sldId id="381" r:id="rId52"/>
    <p:sldId id="382" r:id="rId53"/>
    <p:sldId id="383" r:id="rId54"/>
    <p:sldId id="380" r:id="rId55"/>
    <p:sldId id="384" r:id="rId56"/>
    <p:sldId id="385" r:id="rId57"/>
    <p:sldId id="401" r:id="rId58"/>
    <p:sldId id="402" r:id="rId59"/>
    <p:sldId id="386" r:id="rId60"/>
    <p:sldId id="387" r:id="rId61"/>
    <p:sldId id="298" r:id="rId62"/>
    <p:sldId id="299" r:id="rId63"/>
    <p:sldId id="388" r:id="rId64"/>
    <p:sldId id="406" r:id="rId65"/>
    <p:sldId id="405" r:id="rId66"/>
    <p:sldId id="403" r:id="rId67"/>
    <p:sldId id="389" r:id="rId68"/>
    <p:sldId id="407" r:id="rId69"/>
    <p:sldId id="392" r:id="rId70"/>
    <p:sldId id="404" r:id="rId71"/>
    <p:sldId id="398" r:id="rId72"/>
    <p:sldId id="399" r:id="rId73"/>
    <p:sldId id="393" r:id="rId74"/>
    <p:sldId id="394" r:id="rId75"/>
    <p:sldId id="396" r:id="rId76"/>
    <p:sldId id="408" r:id="rId77"/>
    <p:sldId id="297" r:id="rId78"/>
    <p:sldId id="304" r:id="rId79"/>
    <p:sldId id="303" r:id="rId80"/>
    <p:sldId id="305" r:id="rId81"/>
    <p:sldId id="400" r:id="rId82"/>
    <p:sldId id="491" r:id="rId83"/>
    <p:sldId id="493" r:id="rId84"/>
    <p:sldId id="259" r:id="rId85"/>
    <p:sldId id="495" r:id="rId86"/>
    <p:sldId id="496" r:id="rId87"/>
    <p:sldId id="497" r:id="rId88"/>
    <p:sldId id="498" r:id="rId89"/>
    <p:sldId id="264" r:id="rId90"/>
    <p:sldId id="499" r:id="rId91"/>
    <p:sldId id="500" r:id="rId92"/>
    <p:sldId id="501" r:id="rId93"/>
    <p:sldId id="265" r:id="rId94"/>
    <p:sldId id="280" r:id="rId95"/>
    <p:sldId id="277" r:id="rId96"/>
    <p:sldId id="283" r:id="rId97"/>
    <p:sldId id="502" r:id="rId98"/>
    <p:sldId id="284" r:id="rId99"/>
    <p:sldId id="285" r:id="rId100"/>
    <p:sldId id="286" r:id="rId101"/>
    <p:sldId id="287" r:id="rId102"/>
    <p:sldId id="334" r:id="rId103"/>
    <p:sldId id="335" r:id="rId104"/>
    <p:sldId id="337" r:id="rId105"/>
    <p:sldId id="290" r:id="rId106"/>
    <p:sldId id="339" r:id="rId107"/>
    <p:sldId id="503" r:id="rId108"/>
    <p:sldId id="504" r:id="rId109"/>
    <p:sldId id="505" r:id="rId110"/>
    <p:sldId id="506" r:id="rId111"/>
    <p:sldId id="507" r:id="rId112"/>
    <p:sldId id="291" r:id="rId113"/>
    <p:sldId id="292" r:id="rId114"/>
    <p:sldId id="508" r:id="rId115"/>
    <p:sldId id="330" r:id="rId116"/>
    <p:sldId id="331" r:id="rId117"/>
    <p:sldId id="332" r:id="rId118"/>
    <p:sldId id="509" r:id="rId119"/>
    <p:sldId id="510" r:id="rId120"/>
    <p:sldId id="511" r:id="rId121"/>
    <p:sldId id="333" r:id="rId122"/>
    <p:sldId id="512" r:id="rId123"/>
    <p:sldId id="513" r:id="rId124"/>
    <p:sldId id="514" r:id="rId125"/>
    <p:sldId id="300" r:id="rId126"/>
    <p:sldId id="515" r:id="rId127"/>
    <p:sldId id="313" r:id="rId128"/>
    <p:sldId id="301" r:id="rId129"/>
    <p:sldId id="302" r:id="rId130"/>
    <p:sldId id="516" r:id="rId131"/>
    <p:sldId id="517" r:id="rId132"/>
    <p:sldId id="518" r:id="rId133"/>
    <p:sldId id="519" r:id="rId134"/>
    <p:sldId id="307" r:id="rId135"/>
    <p:sldId id="309" r:id="rId136"/>
    <p:sldId id="308" r:id="rId137"/>
    <p:sldId id="520" r:id="rId138"/>
    <p:sldId id="346" r:id="rId139"/>
    <p:sldId id="521" r:id="rId140"/>
    <p:sldId id="314" r:id="rId141"/>
    <p:sldId id="295" r:id="rId142"/>
    <p:sldId id="296" r:id="rId143"/>
    <p:sldId id="522" r:id="rId144"/>
    <p:sldId id="316" r:id="rId145"/>
    <p:sldId id="319" r:id="rId146"/>
    <p:sldId id="523" r:id="rId147"/>
    <p:sldId id="270" r:id="rId148"/>
    <p:sldId id="524" r:id="rId149"/>
    <p:sldId id="317" r:id="rId150"/>
    <p:sldId id="318" r:id="rId151"/>
    <p:sldId id="527" r:id="rId152"/>
    <p:sldId id="320" r:id="rId153"/>
    <p:sldId id="528" r:id="rId154"/>
    <p:sldId id="321" r:id="rId155"/>
    <p:sldId id="322" r:id="rId156"/>
    <p:sldId id="323" r:id="rId157"/>
    <p:sldId id="268" r:id="rId158"/>
    <p:sldId id="529" r:id="rId159"/>
    <p:sldId id="325" r:id="rId160"/>
    <p:sldId id="326" r:id="rId161"/>
    <p:sldId id="530" r:id="rId162"/>
    <p:sldId id="531" r:id="rId163"/>
    <p:sldId id="533" r:id="rId164"/>
    <p:sldId id="306" r:id="rId165"/>
    <p:sldId id="485" r:id="rId166"/>
    <p:sldId id="486" r:id="rId167"/>
    <p:sldId id="457" r:id="rId168"/>
    <p:sldId id="459" r:id="rId169"/>
    <p:sldId id="461" r:id="rId170"/>
    <p:sldId id="462" r:id="rId171"/>
    <p:sldId id="463" r:id="rId172"/>
    <p:sldId id="464" r:id="rId173"/>
    <p:sldId id="460" r:id="rId174"/>
    <p:sldId id="267" r:id="rId175"/>
    <p:sldId id="487" r:id="rId176"/>
    <p:sldId id="352" r:id="rId177"/>
    <p:sldId id="328" r:id="rId178"/>
    <p:sldId id="324" r:id="rId179"/>
    <p:sldId id="341" r:id="rId180"/>
    <p:sldId id="348" r:id="rId181"/>
    <p:sldId id="340" r:id="rId182"/>
    <p:sldId id="275" r:id="rId183"/>
    <p:sldId id="349" r:id="rId184"/>
    <p:sldId id="344" r:id="rId185"/>
    <p:sldId id="351" r:id="rId186"/>
    <p:sldId id="342" r:id="rId187"/>
    <p:sldId id="347" r:id="rId188"/>
    <p:sldId id="354" r:id="rId189"/>
    <p:sldId id="350" r:id="rId190"/>
    <p:sldId id="343" r:id="rId191"/>
    <p:sldId id="355" r:id="rId192"/>
    <p:sldId id="483" r:id="rId193"/>
    <p:sldId id="274" r:id="rId194"/>
    <p:sldId id="484" r:id="rId195"/>
    <p:sldId id="488" r:id="rId196"/>
    <p:sldId id="489" r:id="rId197"/>
    <p:sldId id="490" r:id="rId198"/>
    <p:sldId id="336" r:id="rId199"/>
    <p:sldId id="432" r:id="rId200"/>
    <p:sldId id="537" r:id="rId201"/>
    <p:sldId id="413" r:id="rId202"/>
    <p:sldId id="414" r:id="rId203"/>
    <p:sldId id="415" r:id="rId204"/>
    <p:sldId id="535" r:id="rId205"/>
    <p:sldId id="536" r:id="rId206"/>
    <p:sldId id="433" r:id="rId207"/>
    <p:sldId id="434" r:id="rId208"/>
    <p:sldId id="538" r:id="rId209"/>
    <p:sldId id="418" r:id="rId210"/>
    <p:sldId id="539" r:id="rId211"/>
    <p:sldId id="419" r:id="rId212"/>
    <p:sldId id="420" r:id="rId213"/>
    <p:sldId id="421" r:id="rId214"/>
    <p:sldId id="416" r:id="rId215"/>
    <p:sldId id="423" r:id="rId216"/>
    <p:sldId id="436" r:id="rId217"/>
    <p:sldId id="540" r:id="rId218"/>
    <p:sldId id="422" r:id="rId219"/>
    <p:sldId id="541" r:id="rId220"/>
    <p:sldId id="542" r:id="rId221"/>
    <p:sldId id="425" r:id="rId222"/>
    <p:sldId id="426" r:id="rId223"/>
    <p:sldId id="427" r:id="rId224"/>
    <p:sldId id="543" r:id="rId2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740DF4-4881-40BE-B913-2C9AE8561879}">
          <p14:sldIdLst>
            <p14:sldId id="256"/>
            <p14:sldId id="356"/>
            <p14:sldId id="435"/>
            <p14:sldId id="437"/>
            <p14:sldId id="438"/>
            <p14:sldId id="440"/>
            <p14:sldId id="439"/>
            <p14:sldId id="455"/>
            <p14:sldId id="534"/>
            <p14:sldId id="329"/>
            <p14:sldId id="442"/>
            <p14:sldId id="445"/>
            <p14:sldId id="446"/>
            <p14:sldId id="260"/>
            <p14:sldId id="261"/>
            <p14:sldId id="447"/>
            <p14:sldId id="262"/>
            <p14:sldId id="263"/>
            <p14:sldId id="448"/>
            <p14:sldId id="353"/>
            <p14:sldId id="449"/>
            <p14:sldId id="450"/>
            <p14:sldId id="282"/>
            <p14:sldId id="365"/>
            <p14:sldId id="293"/>
            <p14:sldId id="359"/>
            <p14:sldId id="451"/>
            <p14:sldId id="452"/>
            <p14:sldId id="357"/>
            <p14:sldId id="358"/>
            <p14:sldId id="360"/>
            <p14:sldId id="361"/>
            <p14:sldId id="362"/>
            <p14:sldId id="363"/>
            <p14:sldId id="364"/>
            <p14:sldId id="366"/>
            <p14:sldId id="367"/>
            <p14:sldId id="368"/>
            <p14:sldId id="369"/>
            <p14:sldId id="370"/>
            <p14:sldId id="294"/>
            <p14:sldId id="371"/>
            <p14:sldId id="373"/>
            <p14:sldId id="372"/>
            <p14:sldId id="378"/>
            <p14:sldId id="453"/>
            <p14:sldId id="374"/>
            <p14:sldId id="376"/>
            <p14:sldId id="379"/>
            <p14:sldId id="454"/>
            <p14:sldId id="381"/>
            <p14:sldId id="382"/>
            <p14:sldId id="383"/>
            <p14:sldId id="380"/>
            <p14:sldId id="384"/>
            <p14:sldId id="385"/>
            <p14:sldId id="401"/>
            <p14:sldId id="402"/>
            <p14:sldId id="386"/>
            <p14:sldId id="387"/>
            <p14:sldId id="298"/>
            <p14:sldId id="299"/>
            <p14:sldId id="388"/>
            <p14:sldId id="406"/>
            <p14:sldId id="405"/>
            <p14:sldId id="403"/>
            <p14:sldId id="389"/>
            <p14:sldId id="407"/>
            <p14:sldId id="392"/>
            <p14:sldId id="404"/>
            <p14:sldId id="398"/>
            <p14:sldId id="399"/>
            <p14:sldId id="393"/>
            <p14:sldId id="394"/>
            <p14:sldId id="396"/>
            <p14:sldId id="408"/>
            <p14:sldId id="297"/>
            <p14:sldId id="304"/>
            <p14:sldId id="303"/>
            <p14:sldId id="305"/>
            <p14:sldId id="400"/>
            <p14:sldId id="491"/>
          </p14:sldIdLst>
        </p14:section>
        <p14:section name="Default Section" id="{8D9F33C0-D822-4A7B-B715-E28E531EE551}">
          <p14:sldIdLst>
            <p14:sldId id="493"/>
            <p14:sldId id="259"/>
          </p14:sldIdLst>
        </p14:section>
        <p14:section name="1. EDA in Excel" id="{D36BEA4A-749A-4790-8EF2-7F0913049DA3}">
          <p14:sldIdLst>
            <p14:sldId id="495"/>
            <p14:sldId id="496"/>
            <p14:sldId id="497"/>
            <p14:sldId id="498"/>
            <p14:sldId id="264"/>
            <p14:sldId id="499"/>
            <p14:sldId id="500"/>
            <p14:sldId id="501"/>
            <p14:sldId id="265"/>
            <p14:sldId id="280"/>
            <p14:sldId id="277"/>
            <p14:sldId id="283"/>
            <p14:sldId id="502"/>
            <p14:sldId id="284"/>
            <p14:sldId id="285"/>
            <p14:sldId id="286"/>
            <p14:sldId id="287"/>
            <p14:sldId id="334"/>
            <p14:sldId id="335"/>
            <p14:sldId id="337"/>
            <p14:sldId id="290"/>
            <p14:sldId id="339"/>
            <p14:sldId id="503"/>
            <p14:sldId id="504"/>
            <p14:sldId id="505"/>
            <p14:sldId id="506"/>
            <p14:sldId id="507"/>
            <p14:sldId id="291"/>
            <p14:sldId id="292"/>
            <p14:sldId id="508"/>
            <p14:sldId id="330"/>
            <p14:sldId id="331"/>
            <p14:sldId id="332"/>
            <p14:sldId id="509"/>
            <p14:sldId id="510"/>
            <p14:sldId id="511"/>
            <p14:sldId id="333"/>
          </p14:sldIdLst>
        </p14:section>
        <p14:section name="2. Foundations of Inferential Statistics" id="{3CCE065B-7A43-4046-B801-1DF590334418}">
          <p14:sldIdLst>
            <p14:sldId id="512"/>
            <p14:sldId id="513"/>
            <p14:sldId id="514"/>
            <p14:sldId id="300"/>
            <p14:sldId id="515"/>
            <p14:sldId id="313"/>
            <p14:sldId id="301"/>
            <p14:sldId id="302"/>
            <p14:sldId id="516"/>
            <p14:sldId id="517"/>
            <p14:sldId id="518"/>
            <p14:sldId id="519"/>
            <p14:sldId id="307"/>
            <p14:sldId id="309"/>
            <p14:sldId id="308"/>
            <p14:sldId id="520"/>
            <p14:sldId id="346"/>
            <p14:sldId id="521"/>
            <p14:sldId id="314"/>
          </p14:sldIdLst>
        </p14:section>
        <p14:section name="3. t-tests for business impact" id="{4A105B42-97ED-4D16-9FCD-B81D11DB0110}">
          <p14:sldIdLst>
            <p14:sldId id="295"/>
            <p14:sldId id="296"/>
            <p14:sldId id="522"/>
            <p14:sldId id="316"/>
            <p14:sldId id="319"/>
            <p14:sldId id="523"/>
            <p14:sldId id="270"/>
            <p14:sldId id="524"/>
            <p14:sldId id="317"/>
            <p14:sldId id="318"/>
            <p14:sldId id="527"/>
            <p14:sldId id="320"/>
            <p14:sldId id="528"/>
            <p14:sldId id="321"/>
            <p14:sldId id="322"/>
            <p14:sldId id="323"/>
            <p14:sldId id="268"/>
            <p14:sldId id="529"/>
          </p14:sldIdLst>
        </p14:section>
        <p14:section name="4. Conclusion" id="{A4138F31-BD73-4858-9C6C-68D5E4BFA6DB}">
          <p14:sldIdLst>
            <p14:sldId id="325"/>
            <p14:sldId id="326"/>
            <p14:sldId id="530"/>
            <p14:sldId id="531"/>
            <p14:sldId id="533"/>
            <p14:sldId id="306"/>
            <p14:sldId id="485"/>
            <p14:sldId id="486"/>
            <p14:sldId id="457"/>
            <p14:sldId id="459"/>
            <p14:sldId id="461"/>
            <p14:sldId id="462"/>
            <p14:sldId id="463"/>
            <p14:sldId id="464"/>
            <p14:sldId id="460"/>
            <p14:sldId id="267"/>
            <p14:sldId id="487"/>
            <p14:sldId id="352"/>
            <p14:sldId id="328"/>
            <p14:sldId id="324"/>
            <p14:sldId id="341"/>
            <p14:sldId id="348"/>
            <p14:sldId id="340"/>
            <p14:sldId id="275"/>
            <p14:sldId id="349"/>
            <p14:sldId id="344"/>
            <p14:sldId id="351"/>
            <p14:sldId id="342"/>
            <p14:sldId id="347"/>
            <p14:sldId id="354"/>
            <p14:sldId id="350"/>
            <p14:sldId id="343"/>
            <p14:sldId id="355"/>
            <p14:sldId id="483"/>
            <p14:sldId id="274"/>
            <p14:sldId id="484"/>
            <p14:sldId id="488"/>
            <p14:sldId id="489"/>
            <p14:sldId id="490"/>
            <p14:sldId id="336"/>
            <p14:sldId id="432"/>
            <p14:sldId id="537"/>
            <p14:sldId id="413"/>
            <p14:sldId id="414"/>
            <p14:sldId id="415"/>
            <p14:sldId id="535"/>
            <p14:sldId id="536"/>
            <p14:sldId id="433"/>
            <p14:sldId id="434"/>
            <p14:sldId id="538"/>
            <p14:sldId id="418"/>
            <p14:sldId id="539"/>
            <p14:sldId id="419"/>
            <p14:sldId id="420"/>
            <p14:sldId id="421"/>
            <p14:sldId id="416"/>
            <p14:sldId id="423"/>
            <p14:sldId id="436"/>
            <p14:sldId id="540"/>
            <p14:sldId id="422"/>
            <p14:sldId id="541"/>
            <p14:sldId id="542"/>
            <p14:sldId id="425"/>
            <p14:sldId id="426"/>
            <p14:sldId id="427"/>
            <p14:sldId id="54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3"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19FA8"/>
    <a:srgbClr val="707070"/>
    <a:srgbClr val="CF3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70AA2-4023-4D48-AB19-2B78D9776EC6}" v="188" dt="2020-03-01T22:48:25.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3" autoAdjust="0"/>
    <p:restoredTop sz="86295" autoAdjust="0"/>
  </p:normalViewPr>
  <p:slideViewPr>
    <p:cSldViewPr snapToGrid="0">
      <p:cViewPr varScale="1">
        <p:scale>
          <a:sx n="98" d="100"/>
          <a:sy n="98" d="100"/>
        </p:scale>
        <p:origin x="144" y="14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microsoft.com/office/2015/10/relationships/revisionInfo" Target="revisionInfo.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userId="22d0b802-afc6-4b8f-ba57-7a855d96927f" providerId="ADAL" clId="{B3A70AA2-4023-4D48-AB19-2B78D9776EC6}"/>
    <pc:docChg chg="undo custSel addSld delSld modSld sldOrd">
      <pc:chgData name="George" userId="22d0b802-afc6-4b8f-ba57-7a855d96927f" providerId="ADAL" clId="{B3A70AA2-4023-4D48-AB19-2B78D9776EC6}" dt="2020-03-01T22:48:42.269" v="3295" actId="478"/>
      <pc:docMkLst>
        <pc:docMk/>
      </pc:docMkLst>
      <pc:sldChg chg="modSp">
        <pc:chgData name="George" userId="22d0b802-afc6-4b8f-ba57-7a855d96927f" providerId="ADAL" clId="{B3A70AA2-4023-4D48-AB19-2B78D9776EC6}" dt="2020-03-01T19:09:17.432" v="16" actId="20577"/>
        <pc:sldMkLst>
          <pc:docMk/>
          <pc:sldMk cId="355659117" sldId="256"/>
        </pc:sldMkLst>
        <pc:spChg chg="mod">
          <ac:chgData name="George" userId="22d0b802-afc6-4b8f-ba57-7a855d96927f" providerId="ADAL" clId="{B3A70AA2-4023-4D48-AB19-2B78D9776EC6}" dt="2020-03-01T19:09:17.432" v="16" actId="20577"/>
          <ac:spMkLst>
            <pc:docMk/>
            <pc:sldMk cId="355659117" sldId="256"/>
            <ac:spMk id="11" creationId="{00000000-0000-0000-0000-000000000000}"/>
          </ac:spMkLst>
        </pc:spChg>
      </pc:sldChg>
      <pc:sldChg chg="del">
        <pc:chgData name="George" userId="22d0b802-afc6-4b8f-ba57-7a855d96927f" providerId="ADAL" clId="{B3A70AA2-4023-4D48-AB19-2B78D9776EC6}" dt="2020-03-01T19:14:50.121" v="351" actId="47"/>
        <pc:sldMkLst>
          <pc:docMk/>
          <pc:sldMk cId="499476257" sldId="257"/>
        </pc:sldMkLst>
      </pc:sldChg>
      <pc:sldChg chg="modSp">
        <pc:chgData name="George" userId="22d0b802-afc6-4b8f-ba57-7a855d96927f" providerId="ADAL" clId="{B3A70AA2-4023-4D48-AB19-2B78D9776EC6}" dt="2020-03-01T19:12:27.748" v="198" actId="20577"/>
        <pc:sldMkLst>
          <pc:docMk/>
          <pc:sldMk cId="3830029867" sldId="258"/>
        </pc:sldMkLst>
        <pc:spChg chg="mod">
          <ac:chgData name="George" userId="22d0b802-afc6-4b8f-ba57-7a855d96927f" providerId="ADAL" clId="{B3A70AA2-4023-4D48-AB19-2B78D9776EC6}" dt="2020-03-01T19:12:27.748" v="198" actId="20577"/>
          <ac:spMkLst>
            <pc:docMk/>
            <pc:sldMk cId="3830029867" sldId="258"/>
            <ac:spMk id="3" creationId="{00000000-0000-0000-0000-000000000000}"/>
          </ac:spMkLst>
        </pc:spChg>
        <pc:spChg chg="mod">
          <ac:chgData name="George" userId="22d0b802-afc6-4b8f-ba57-7a855d96927f" providerId="ADAL" clId="{B3A70AA2-4023-4D48-AB19-2B78D9776EC6}" dt="2020-03-01T19:10:31.237" v="45" actId="14100"/>
          <ac:spMkLst>
            <pc:docMk/>
            <pc:sldMk cId="3830029867" sldId="258"/>
            <ac:spMk id="11" creationId="{00000000-0000-0000-0000-000000000000}"/>
          </ac:spMkLst>
        </pc:spChg>
      </pc:sldChg>
      <pc:sldChg chg="delSp modSp">
        <pc:chgData name="George" userId="22d0b802-afc6-4b8f-ba57-7a855d96927f" providerId="ADAL" clId="{B3A70AA2-4023-4D48-AB19-2B78D9776EC6}" dt="2020-03-01T19:18:32.076" v="607" actId="478"/>
        <pc:sldMkLst>
          <pc:docMk/>
          <pc:sldMk cId="841209864" sldId="259"/>
        </pc:sldMkLst>
        <pc:spChg chg="mod">
          <ac:chgData name="George" userId="22d0b802-afc6-4b8f-ba57-7a855d96927f" providerId="ADAL" clId="{B3A70AA2-4023-4D48-AB19-2B78D9776EC6}" dt="2020-03-01T19:18:08.233" v="542" actId="20577"/>
          <ac:spMkLst>
            <pc:docMk/>
            <pc:sldMk cId="841209864" sldId="259"/>
            <ac:spMk id="3" creationId="{00000000-0000-0000-0000-000000000000}"/>
          </ac:spMkLst>
        </pc:spChg>
        <pc:spChg chg="del mod">
          <ac:chgData name="George" userId="22d0b802-afc6-4b8f-ba57-7a855d96927f" providerId="ADAL" clId="{B3A70AA2-4023-4D48-AB19-2B78D9776EC6}" dt="2020-03-01T19:18:32.076" v="607" actId="478"/>
          <ac:spMkLst>
            <pc:docMk/>
            <pc:sldMk cId="841209864" sldId="259"/>
            <ac:spMk id="5" creationId="{00000000-0000-0000-0000-000000000000}"/>
          </ac:spMkLst>
        </pc:spChg>
        <pc:spChg chg="mod">
          <ac:chgData name="George" userId="22d0b802-afc6-4b8f-ba57-7a855d96927f" providerId="ADAL" clId="{B3A70AA2-4023-4D48-AB19-2B78D9776EC6}" dt="2020-03-01T19:17:36.839" v="461" actId="20577"/>
          <ac:spMkLst>
            <pc:docMk/>
            <pc:sldMk cId="841209864" sldId="259"/>
            <ac:spMk id="11" creationId="{00000000-0000-0000-0000-000000000000}"/>
          </ac:spMkLst>
        </pc:spChg>
      </pc:sldChg>
      <pc:sldChg chg="modSp ord">
        <pc:chgData name="George" userId="22d0b802-afc6-4b8f-ba57-7a855d96927f" providerId="ADAL" clId="{B3A70AA2-4023-4D48-AB19-2B78D9776EC6}" dt="2020-03-01T22:37:53.324" v="3074" actId="113"/>
        <pc:sldMkLst>
          <pc:docMk/>
          <pc:sldMk cId="2727705481" sldId="260"/>
        </pc:sldMkLst>
        <pc:spChg chg="mod">
          <ac:chgData name="George" userId="22d0b802-afc6-4b8f-ba57-7a855d96927f" providerId="ADAL" clId="{B3A70AA2-4023-4D48-AB19-2B78D9776EC6}" dt="2020-03-01T22:37:53.324" v="3074" actId="113"/>
          <ac:spMkLst>
            <pc:docMk/>
            <pc:sldMk cId="2727705481" sldId="260"/>
            <ac:spMk id="3" creationId="{00000000-0000-0000-0000-000000000000}"/>
          </ac:spMkLst>
        </pc:spChg>
      </pc:sldChg>
      <pc:sldChg chg="ord">
        <pc:chgData name="George" userId="22d0b802-afc6-4b8f-ba57-7a855d96927f" providerId="ADAL" clId="{B3A70AA2-4023-4D48-AB19-2B78D9776EC6}" dt="2020-03-01T20:14:42.478" v="810"/>
        <pc:sldMkLst>
          <pc:docMk/>
          <pc:sldMk cId="3672653518" sldId="261"/>
        </pc:sldMkLst>
      </pc:sldChg>
      <pc:sldChg chg="addSp delSp modSp ord">
        <pc:chgData name="George" userId="22d0b802-afc6-4b8f-ba57-7a855d96927f" providerId="ADAL" clId="{B3A70AA2-4023-4D48-AB19-2B78D9776EC6}" dt="2020-03-01T21:51:08.343" v="2077" actId="2711"/>
        <pc:sldMkLst>
          <pc:docMk/>
          <pc:sldMk cId="1112245587" sldId="262"/>
        </pc:sldMkLst>
        <pc:spChg chg="add mod">
          <ac:chgData name="George" userId="22d0b802-afc6-4b8f-ba57-7a855d96927f" providerId="ADAL" clId="{B3A70AA2-4023-4D48-AB19-2B78D9776EC6}" dt="2020-03-01T21:50:48.086" v="2073" actId="2711"/>
          <ac:spMkLst>
            <pc:docMk/>
            <pc:sldMk cId="1112245587" sldId="262"/>
            <ac:spMk id="7" creationId="{D376EA13-BCEE-43B3-8E86-F1CBBCD78DD3}"/>
          </ac:spMkLst>
        </pc:spChg>
        <pc:spChg chg="add mod">
          <ac:chgData name="George" userId="22d0b802-afc6-4b8f-ba57-7a855d96927f" providerId="ADAL" clId="{B3A70AA2-4023-4D48-AB19-2B78D9776EC6}" dt="2020-03-01T21:51:03.256" v="2076" actId="1076"/>
          <ac:spMkLst>
            <pc:docMk/>
            <pc:sldMk cId="1112245587" sldId="262"/>
            <ac:spMk id="8" creationId="{D5D551EF-531E-4F42-8A45-A6960E04FFBE}"/>
          </ac:spMkLst>
        </pc:spChg>
        <pc:spChg chg="add mod">
          <ac:chgData name="George" userId="22d0b802-afc6-4b8f-ba57-7a855d96927f" providerId="ADAL" clId="{B3A70AA2-4023-4D48-AB19-2B78D9776EC6}" dt="2020-03-01T21:51:08.343" v="2077" actId="2711"/>
          <ac:spMkLst>
            <pc:docMk/>
            <pc:sldMk cId="1112245587" sldId="262"/>
            <ac:spMk id="9" creationId="{8375D8C4-63A1-406B-9628-744EA68BF3A2}"/>
          </ac:spMkLst>
        </pc:spChg>
        <pc:spChg chg="mod">
          <ac:chgData name="George" userId="22d0b802-afc6-4b8f-ba57-7a855d96927f" providerId="ADAL" clId="{B3A70AA2-4023-4D48-AB19-2B78D9776EC6}" dt="2020-03-01T21:36:34.727" v="1761" actId="20577"/>
          <ac:spMkLst>
            <pc:docMk/>
            <pc:sldMk cId="1112245587" sldId="262"/>
            <ac:spMk id="11" creationId="{00000000-0000-0000-0000-000000000000}"/>
          </ac:spMkLst>
        </pc:spChg>
        <pc:graphicFrameChg chg="add del">
          <ac:chgData name="George" userId="22d0b802-afc6-4b8f-ba57-7a855d96927f" providerId="ADAL" clId="{B3A70AA2-4023-4D48-AB19-2B78D9776EC6}" dt="2020-03-01T21:43:20.228" v="1982"/>
          <ac:graphicFrameMkLst>
            <pc:docMk/>
            <pc:sldMk cId="1112245587" sldId="262"/>
            <ac:graphicFrameMk id="2" creationId="{09C91308-157B-4129-94AA-3FC557D92BBA}"/>
          </ac:graphicFrameMkLst>
        </pc:graphicFrameChg>
        <pc:graphicFrameChg chg="add del">
          <ac:chgData name="George" userId="22d0b802-afc6-4b8f-ba57-7a855d96927f" providerId="ADAL" clId="{B3A70AA2-4023-4D48-AB19-2B78D9776EC6}" dt="2020-03-01T21:43:28.190" v="1984"/>
          <ac:graphicFrameMkLst>
            <pc:docMk/>
            <pc:sldMk cId="1112245587" sldId="262"/>
            <ac:graphicFrameMk id="3" creationId="{DC22D981-7CA5-4694-A432-34BBFD91CB9C}"/>
          </ac:graphicFrameMkLst>
        </pc:graphicFrameChg>
        <pc:graphicFrameChg chg="mod modGraphic">
          <ac:chgData name="George" userId="22d0b802-afc6-4b8f-ba57-7a855d96927f" providerId="ADAL" clId="{B3A70AA2-4023-4D48-AB19-2B78D9776EC6}" dt="2020-03-01T21:47:58.645" v="2012" actId="14100"/>
          <ac:graphicFrameMkLst>
            <pc:docMk/>
            <pc:sldMk cId="1112245587" sldId="262"/>
            <ac:graphicFrameMk id="4" creationId="{00000000-0000-0000-0000-000000000000}"/>
          </ac:graphicFrameMkLst>
        </pc:graphicFrameChg>
      </pc:sldChg>
      <pc:sldChg chg="modSp add">
        <pc:chgData name="George" userId="22d0b802-afc6-4b8f-ba57-7a855d96927f" providerId="ADAL" clId="{B3A70AA2-4023-4D48-AB19-2B78D9776EC6}" dt="2020-03-01T19:13:01.729" v="294" actId="20577"/>
        <pc:sldMkLst>
          <pc:docMk/>
          <pc:sldMk cId="3088404701" sldId="266"/>
        </pc:sldMkLst>
        <pc:spChg chg="mod">
          <ac:chgData name="George" userId="22d0b802-afc6-4b8f-ba57-7a855d96927f" providerId="ADAL" clId="{B3A70AA2-4023-4D48-AB19-2B78D9776EC6}" dt="2020-03-01T19:13:01.729" v="294" actId="20577"/>
          <ac:spMkLst>
            <pc:docMk/>
            <pc:sldMk cId="3088404701" sldId="266"/>
            <ac:spMk id="3" creationId="{00000000-0000-0000-0000-000000000000}"/>
          </ac:spMkLst>
        </pc:spChg>
        <pc:spChg chg="mod">
          <ac:chgData name="George" userId="22d0b802-afc6-4b8f-ba57-7a855d96927f" providerId="ADAL" clId="{B3A70AA2-4023-4D48-AB19-2B78D9776EC6}" dt="2020-03-01T19:12:46.920" v="235" actId="20577"/>
          <ac:spMkLst>
            <pc:docMk/>
            <pc:sldMk cId="3088404701" sldId="266"/>
            <ac:spMk id="11" creationId="{00000000-0000-0000-0000-000000000000}"/>
          </ac:spMkLst>
        </pc:spChg>
      </pc:sldChg>
      <pc:sldChg chg="delSp modSp add ord">
        <pc:chgData name="George" userId="22d0b802-afc6-4b8f-ba57-7a855d96927f" providerId="ADAL" clId="{B3A70AA2-4023-4D48-AB19-2B78D9776EC6}" dt="2020-03-01T19:14:47.151" v="350" actId="20577"/>
        <pc:sldMkLst>
          <pc:docMk/>
          <pc:sldMk cId="2967702006" sldId="267"/>
        </pc:sldMkLst>
        <pc:spChg chg="mod">
          <ac:chgData name="George" userId="22d0b802-afc6-4b8f-ba57-7a855d96927f" providerId="ADAL" clId="{B3A70AA2-4023-4D48-AB19-2B78D9776EC6}" dt="2020-03-01T19:14:47.151" v="350" actId="20577"/>
          <ac:spMkLst>
            <pc:docMk/>
            <pc:sldMk cId="2967702006" sldId="267"/>
            <ac:spMk id="5" creationId="{00000000-0000-0000-0000-000000000000}"/>
          </ac:spMkLst>
        </pc:spChg>
        <pc:spChg chg="del">
          <ac:chgData name="George" userId="22d0b802-afc6-4b8f-ba57-7a855d96927f" providerId="ADAL" clId="{B3A70AA2-4023-4D48-AB19-2B78D9776EC6}" dt="2020-03-01T19:13:39.597" v="303" actId="478"/>
          <ac:spMkLst>
            <pc:docMk/>
            <pc:sldMk cId="2967702006" sldId="267"/>
            <ac:spMk id="6" creationId="{00000000-0000-0000-0000-000000000000}"/>
          </ac:spMkLst>
        </pc:spChg>
      </pc:sldChg>
      <pc:sldChg chg="modSp add">
        <pc:chgData name="George" userId="22d0b802-afc6-4b8f-ba57-7a855d96927f" providerId="ADAL" clId="{B3A70AA2-4023-4D48-AB19-2B78D9776EC6}" dt="2020-03-01T19:17:13.277" v="441" actId="313"/>
        <pc:sldMkLst>
          <pc:docMk/>
          <pc:sldMk cId="1178959334" sldId="268"/>
        </pc:sldMkLst>
        <pc:spChg chg="mod">
          <ac:chgData name="George" userId="22d0b802-afc6-4b8f-ba57-7a855d96927f" providerId="ADAL" clId="{B3A70AA2-4023-4D48-AB19-2B78D9776EC6}" dt="2020-03-01T19:17:13.277" v="441" actId="313"/>
          <ac:spMkLst>
            <pc:docMk/>
            <pc:sldMk cId="1178959334" sldId="268"/>
            <ac:spMk id="3" creationId="{00000000-0000-0000-0000-000000000000}"/>
          </ac:spMkLst>
        </pc:spChg>
        <pc:spChg chg="mod">
          <ac:chgData name="George" userId="22d0b802-afc6-4b8f-ba57-7a855d96927f" providerId="ADAL" clId="{B3A70AA2-4023-4D48-AB19-2B78D9776EC6}" dt="2020-03-01T19:16:23.197" v="424" actId="20577"/>
          <ac:spMkLst>
            <pc:docMk/>
            <pc:sldMk cId="1178959334" sldId="268"/>
            <ac:spMk id="11" creationId="{00000000-0000-0000-0000-000000000000}"/>
          </ac:spMkLst>
        </pc:spChg>
      </pc:sldChg>
      <pc:sldChg chg="add">
        <pc:chgData name="George" userId="22d0b802-afc6-4b8f-ba57-7a855d96927f" providerId="ADAL" clId="{B3A70AA2-4023-4D48-AB19-2B78D9776EC6}" dt="2020-03-01T19:18:28.587" v="606"/>
        <pc:sldMkLst>
          <pc:docMk/>
          <pc:sldMk cId="3138290190" sldId="269"/>
        </pc:sldMkLst>
      </pc:sldChg>
      <pc:sldChg chg="add del">
        <pc:chgData name="George" userId="22d0b802-afc6-4b8f-ba57-7a855d96927f" providerId="ADAL" clId="{B3A70AA2-4023-4D48-AB19-2B78D9776EC6}" dt="2020-03-01T19:17:47.433" v="471" actId="47"/>
        <pc:sldMkLst>
          <pc:docMk/>
          <pc:sldMk cId="3283643398" sldId="269"/>
        </pc:sldMkLst>
      </pc:sldChg>
      <pc:sldChg chg="modSp add del">
        <pc:chgData name="George" userId="22d0b802-afc6-4b8f-ba57-7a855d96927f" providerId="ADAL" clId="{B3A70AA2-4023-4D48-AB19-2B78D9776EC6}" dt="2020-03-01T20:06:30.586" v="630" actId="47"/>
        <pc:sldMkLst>
          <pc:docMk/>
          <pc:sldMk cId="967086492" sldId="270"/>
        </pc:sldMkLst>
        <pc:spChg chg="mod">
          <ac:chgData name="George" userId="22d0b802-afc6-4b8f-ba57-7a855d96927f" providerId="ADAL" clId="{B3A70AA2-4023-4D48-AB19-2B78D9776EC6}" dt="2020-03-01T20:06:27.845" v="629" actId="20577"/>
          <ac:spMkLst>
            <pc:docMk/>
            <pc:sldMk cId="967086492" sldId="270"/>
            <ac:spMk id="11" creationId="{00000000-0000-0000-0000-000000000000}"/>
          </ac:spMkLst>
        </pc:spChg>
      </pc:sldChg>
      <pc:sldChg chg="modSp add">
        <pc:chgData name="George" userId="22d0b802-afc6-4b8f-ba57-7a855d96927f" providerId="ADAL" clId="{B3A70AA2-4023-4D48-AB19-2B78D9776EC6}" dt="2020-03-01T20:07:03.894" v="694" actId="20577"/>
        <pc:sldMkLst>
          <pc:docMk/>
          <pc:sldMk cId="2777572678" sldId="270"/>
        </pc:sldMkLst>
        <pc:spChg chg="mod">
          <ac:chgData name="George" userId="22d0b802-afc6-4b8f-ba57-7a855d96927f" providerId="ADAL" clId="{B3A70AA2-4023-4D48-AB19-2B78D9776EC6}" dt="2020-03-01T20:07:03.894" v="694" actId="20577"/>
          <ac:spMkLst>
            <pc:docMk/>
            <pc:sldMk cId="2777572678" sldId="270"/>
            <ac:spMk id="3" creationId="{00000000-0000-0000-0000-000000000000}"/>
          </ac:spMkLst>
        </pc:spChg>
        <pc:spChg chg="mod">
          <ac:chgData name="George" userId="22d0b802-afc6-4b8f-ba57-7a855d96927f" providerId="ADAL" clId="{B3A70AA2-4023-4D48-AB19-2B78D9776EC6}" dt="2020-03-01T20:06:42.460" v="650" actId="20577"/>
          <ac:spMkLst>
            <pc:docMk/>
            <pc:sldMk cId="2777572678" sldId="270"/>
            <ac:spMk id="11" creationId="{00000000-0000-0000-0000-000000000000}"/>
          </ac:spMkLst>
        </pc:spChg>
      </pc:sldChg>
      <pc:sldChg chg="addSp delSp modSp add">
        <pc:chgData name="George" userId="22d0b802-afc6-4b8f-ba57-7a855d96927f" providerId="ADAL" clId="{B3A70AA2-4023-4D48-AB19-2B78D9776EC6}" dt="2020-03-01T20:12:49.824" v="785" actId="403"/>
        <pc:sldMkLst>
          <pc:docMk/>
          <pc:sldMk cId="3173185447" sldId="271"/>
        </pc:sldMkLst>
        <pc:spChg chg="del">
          <ac:chgData name="George" userId="22d0b802-afc6-4b8f-ba57-7a855d96927f" providerId="ADAL" clId="{B3A70AA2-4023-4D48-AB19-2B78D9776EC6}" dt="2020-03-01T20:07:23.853" v="696" actId="478"/>
          <ac:spMkLst>
            <pc:docMk/>
            <pc:sldMk cId="3173185447" sldId="271"/>
            <ac:spMk id="3" creationId="{00000000-0000-0000-0000-000000000000}"/>
          </ac:spMkLst>
        </pc:spChg>
        <pc:spChg chg="add mod">
          <ac:chgData name="George" userId="22d0b802-afc6-4b8f-ba57-7a855d96927f" providerId="ADAL" clId="{B3A70AA2-4023-4D48-AB19-2B78D9776EC6}" dt="2020-03-01T20:12:49.824" v="785" actId="403"/>
          <ac:spMkLst>
            <pc:docMk/>
            <pc:sldMk cId="3173185447" sldId="271"/>
            <ac:spMk id="4" creationId="{23269918-474C-4C32-ADD5-D7A66EE4F191}"/>
          </ac:spMkLst>
        </pc:spChg>
        <pc:picChg chg="add del mod">
          <ac:chgData name="George" userId="22d0b802-afc6-4b8f-ba57-7a855d96927f" providerId="ADAL" clId="{B3A70AA2-4023-4D48-AB19-2B78D9776EC6}" dt="2020-03-01T20:11:41.128" v="714" actId="478"/>
          <ac:picMkLst>
            <pc:docMk/>
            <pc:sldMk cId="3173185447" sldId="271"/>
            <ac:picMk id="2" creationId="{3977E063-F8BA-4569-A88A-930E6338047C}"/>
          </ac:picMkLst>
        </pc:picChg>
        <pc:picChg chg="add del mod">
          <ac:chgData name="George" userId="22d0b802-afc6-4b8f-ba57-7a855d96927f" providerId="ADAL" clId="{B3A70AA2-4023-4D48-AB19-2B78D9776EC6}" dt="2020-03-01T20:08:12.752" v="700" actId="478"/>
          <ac:picMkLst>
            <pc:docMk/>
            <pc:sldMk cId="3173185447" sldId="271"/>
            <ac:picMk id="1026" creationId="{F9051AB7-8745-4D11-B114-40345F3A9058}"/>
          </ac:picMkLst>
        </pc:picChg>
      </pc:sldChg>
      <pc:sldChg chg="addSp delSp modSp add">
        <pc:chgData name="George" userId="22d0b802-afc6-4b8f-ba57-7a855d96927f" providerId="ADAL" clId="{B3A70AA2-4023-4D48-AB19-2B78D9776EC6}" dt="2020-03-01T20:14:28.030" v="808" actId="1076"/>
        <pc:sldMkLst>
          <pc:docMk/>
          <pc:sldMk cId="3790006096" sldId="272"/>
        </pc:sldMkLst>
        <pc:spChg chg="del">
          <ac:chgData name="George" userId="22d0b802-afc6-4b8f-ba57-7a855d96927f" providerId="ADAL" clId="{B3A70AA2-4023-4D48-AB19-2B78D9776EC6}" dt="2020-03-01T20:14:23.450" v="805" actId="478"/>
          <ac:spMkLst>
            <pc:docMk/>
            <pc:sldMk cId="3790006096" sldId="272"/>
            <ac:spMk id="3" creationId="{00000000-0000-0000-0000-000000000000}"/>
          </ac:spMkLst>
        </pc:spChg>
        <pc:spChg chg="mod">
          <ac:chgData name="George" userId="22d0b802-afc6-4b8f-ba57-7a855d96927f" providerId="ADAL" clId="{B3A70AA2-4023-4D48-AB19-2B78D9776EC6}" dt="2020-03-01T20:14:20.163" v="804" actId="20577"/>
          <ac:spMkLst>
            <pc:docMk/>
            <pc:sldMk cId="3790006096" sldId="272"/>
            <ac:spMk id="11" creationId="{00000000-0000-0000-0000-000000000000}"/>
          </ac:spMkLst>
        </pc:spChg>
        <pc:picChg chg="add mod">
          <ac:chgData name="George" userId="22d0b802-afc6-4b8f-ba57-7a855d96927f" providerId="ADAL" clId="{B3A70AA2-4023-4D48-AB19-2B78D9776EC6}" dt="2020-03-01T20:14:28.030" v="808" actId="1076"/>
          <ac:picMkLst>
            <pc:docMk/>
            <pc:sldMk cId="3790006096" sldId="272"/>
            <ac:picMk id="2050" creationId="{B2B96C60-7213-472C-9C1F-9348BE8FEA83}"/>
          </ac:picMkLst>
        </pc:picChg>
      </pc:sldChg>
      <pc:sldChg chg="modSp add">
        <pc:chgData name="George" userId="22d0b802-afc6-4b8f-ba57-7a855d96927f" providerId="ADAL" clId="{B3A70AA2-4023-4D48-AB19-2B78D9776EC6}" dt="2020-03-01T20:16:05.236" v="838" actId="20577"/>
        <pc:sldMkLst>
          <pc:docMk/>
          <pc:sldMk cId="3466469417" sldId="273"/>
        </pc:sldMkLst>
        <pc:spChg chg="mod">
          <ac:chgData name="George" userId="22d0b802-afc6-4b8f-ba57-7a855d96927f" providerId="ADAL" clId="{B3A70AA2-4023-4D48-AB19-2B78D9776EC6}" dt="2020-03-01T20:16:05.236" v="838" actId="20577"/>
          <ac:spMkLst>
            <pc:docMk/>
            <pc:sldMk cId="3466469417" sldId="273"/>
            <ac:spMk id="5" creationId="{00000000-0000-0000-0000-000000000000}"/>
          </ac:spMkLst>
        </pc:spChg>
      </pc:sldChg>
      <pc:sldChg chg="addSp modSp add">
        <pc:chgData name="George" userId="22d0b802-afc6-4b8f-ba57-7a855d96927f" providerId="ADAL" clId="{B3A70AA2-4023-4D48-AB19-2B78D9776EC6}" dt="2020-03-01T20:19:29.432" v="998" actId="1076"/>
        <pc:sldMkLst>
          <pc:docMk/>
          <pc:sldMk cId="4200032416" sldId="274"/>
        </pc:sldMkLst>
        <pc:spChg chg="mod">
          <ac:chgData name="George" userId="22d0b802-afc6-4b8f-ba57-7a855d96927f" providerId="ADAL" clId="{B3A70AA2-4023-4D48-AB19-2B78D9776EC6}" dt="2020-03-01T20:19:25.572" v="997" actId="14100"/>
          <ac:spMkLst>
            <pc:docMk/>
            <pc:sldMk cId="4200032416" sldId="274"/>
            <ac:spMk id="3" creationId="{00000000-0000-0000-0000-000000000000}"/>
          </ac:spMkLst>
        </pc:spChg>
        <pc:spChg chg="mod">
          <ac:chgData name="George" userId="22d0b802-afc6-4b8f-ba57-7a855d96927f" providerId="ADAL" clId="{B3A70AA2-4023-4D48-AB19-2B78D9776EC6}" dt="2020-03-01T20:16:32.572" v="862" actId="20577"/>
          <ac:spMkLst>
            <pc:docMk/>
            <pc:sldMk cId="4200032416" sldId="274"/>
            <ac:spMk id="11" creationId="{00000000-0000-0000-0000-000000000000}"/>
          </ac:spMkLst>
        </pc:spChg>
        <pc:picChg chg="add mod">
          <ac:chgData name="George" userId="22d0b802-afc6-4b8f-ba57-7a855d96927f" providerId="ADAL" clId="{B3A70AA2-4023-4D48-AB19-2B78D9776EC6}" dt="2020-03-01T20:19:29.432" v="998" actId="1076"/>
          <ac:picMkLst>
            <pc:docMk/>
            <pc:sldMk cId="4200032416" sldId="274"/>
            <ac:picMk id="2" creationId="{ECA946CB-A571-44EC-BE9B-746C7421C004}"/>
          </ac:picMkLst>
        </pc:picChg>
      </pc:sldChg>
      <pc:sldChg chg="addSp delSp modSp add">
        <pc:chgData name="George" userId="22d0b802-afc6-4b8f-ba57-7a855d96927f" providerId="ADAL" clId="{B3A70AA2-4023-4D48-AB19-2B78D9776EC6}" dt="2020-03-01T21:33:26.908" v="1646" actId="1076"/>
        <pc:sldMkLst>
          <pc:docMk/>
          <pc:sldMk cId="1008184787" sldId="275"/>
        </pc:sldMkLst>
        <pc:spChg chg="mod">
          <ac:chgData name="George" userId="22d0b802-afc6-4b8f-ba57-7a855d96927f" providerId="ADAL" clId="{B3A70AA2-4023-4D48-AB19-2B78D9776EC6}" dt="2020-03-01T20:20:19.062" v="1079" actId="20577"/>
          <ac:spMkLst>
            <pc:docMk/>
            <pc:sldMk cId="1008184787" sldId="275"/>
            <ac:spMk id="3" creationId="{00000000-0000-0000-0000-000000000000}"/>
          </ac:spMkLst>
        </pc:spChg>
        <pc:spChg chg="mod">
          <ac:chgData name="George" userId="22d0b802-afc6-4b8f-ba57-7a855d96927f" providerId="ADAL" clId="{B3A70AA2-4023-4D48-AB19-2B78D9776EC6}" dt="2020-03-01T20:32:00.512" v="1148" actId="14100"/>
          <ac:spMkLst>
            <pc:docMk/>
            <pc:sldMk cId="1008184787" sldId="275"/>
            <ac:spMk id="11" creationId="{00000000-0000-0000-0000-000000000000}"/>
          </ac:spMkLst>
        </pc:spChg>
        <pc:picChg chg="del">
          <ac:chgData name="George" userId="22d0b802-afc6-4b8f-ba57-7a855d96927f" providerId="ADAL" clId="{B3A70AA2-4023-4D48-AB19-2B78D9776EC6}" dt="2020-03-01T20:20:02.474" v="1036" actId="478"/>
          <ac:picMkLst>
            <pc:docMk/>
            <pc:sldMk cId="1008184787" sldId="275"/>
            <ac:picMk id="2" creationId="{ECA946CB-A571-44EC-BE9B-746C7421C004}"/>
          </ac:picMkLst>
        </pc:picChg>
        <pc:picChg chg="add mod">
          <ac:chgData name="George" userId="22d0b802-afc6-4b8f-ba57-7a855d96927f" providerId="ADAL" clId="{B3A70AA2-4023-4D48-AB19-2B78D9776EC6}" dt="2020-03-01T21:33:26.908" v="1646" actId="1076"/>
          <ac:picMkLst>
            <pc:docMk/>
            <pc:sldMk cId="1008184787" sldId="275"/>
            <ac:picMk id="8194" creationId="{93A3D79E-EFB5-4C74-925C-52E65CFB9662}"/>
          </ac:picMkLst>
        </pc:picChg>
      </pc:sldChg>
      <pc:sldChg chg="addSp delSp modSp add">
        <pc:chgData name="George" userId="22d0b802-afc6-4b8f-ba57-7a855d96927f" providerId="ADAL" clId="{B3A70AA2-4023-4D48-AB19-2B78D9776EC6}" dt="2020-03-01T20:30:58.428" v="1145" actId="1076"/>
        <pc:sldMkLst>
          <pc:docMk/>
          <pc:sldMk cId="3792159842" sldId="276"/>
        </pc:sldMkLst>
        <pc:spChg chg="mod">
          <ac:chgData name="George" userId="22d0b802-afc6-4b8f-ba57-7a855d96927f" providerId="ADAL" clId="{B3A70AA2-4023-4D48-AB19-2B78D9776EC6}" dt="2020-03-01T20:30:27.629" v="1142" actId="1076"/>
          <ac:spMkLst>
            <pc:docMk/>
            <pc:sldMk cId="3792159842" sldId="276"/>
            <ac:spMk id="3" creationId="{00000000-0000-0000-0000-000000000000}"/>
          </ac:spMkLst>
        </pc:spChg>
        <pc:spChg chg="mod">
          <ac:chgData name="George" userId="22d0b802-afc6-4b8f-ba57-7a855d96927f" providerId="ADAL" clId="{B3A70AA2-4023-4D48-AB19-2B78D9776EC6}" dt="2020-03-01T20:30:01.407" v="1130" actId="14100"/>
          <ac:spMkLst>
            <pc:docMk/>
            <pc:sldMk cId="3792159842" sldId="276"/>
            <ac:spMk id="11" creationId="{00000000-0000-0000-0000-000000000000}"/>
          </ac:spMkLst>
        </pc:spChg>
        <pc:picChg chg="del">
          <ac:chgData name="George" userId="22d0b802-afc6-4b8f-ba57-7a855d96927f" providerId="ADAL" clId="{B3A70AA2-4023-4D48-AB19-2B78D9776EC6}" dt="2020-03-01T20:30:03.231" v="1131" actId="478"/>
          <ac:picMkLst>
            <pc:docMk/>
            <pc:sldMk cId="3792159842" sldId="276"/>
            <ac:picMk id="2" creationId="{ECA946CB-A571-44EC-BE9B-746C7421C004}"/>
          </ac:picMkLst>
        </pc:picChg>
        <pc:picChg chg="add mod">
          <ac:chgData name="George" userId="22d0b802-afc6-4b8f-ba57-7a855d96927f" providerId="ADAL" clId="{B3A70AA2-4023-4D48-AB19-2B78D9776EC6}" dt="2020-03-01T20:30:58.428" v="1145" actId="1076"/>
          <ac:picMkLst>
            <pc:docMk/>
            <pc:sldMk cId="3792159842" sldId="276"/>
            <ac:picMk id="4" creationId="{B06AAD1F-546D-4D60-83B5-447E85AB3216}"/>
          </ac:picMkLst>
        </pc:picChg>
      </pc:sldChg>
      <pc:sldChg chg="addSp delSp modSp add">
        <pc:chgData name="George" userId="22d0b802-afc6-4b8f-ba57-7a855d96927f" providerId="ADAL" clId="{B3A70AA2-4023-4D48-AB19-2B78D9776EC6}" dt="2020-03-01T20:39:12.254" v="1234" actId="732"/>
        <pc:sldMkLst>
          <pc:docMk/>
          <pc:sldMk cId="3537963124" sldId="277"/>
        </pc:sldMkLst>
        <pc:spChg chg="del">
          <ac:chgData name="George" userId="22d0b802-afc6-4b8f-ba57-7a855d96927f" providerId="ADAL" clId="{B3A70AA2-4023-4D48-AB19-2B78D9776EC6}" dt="2020-03-01T20:32:25.551" v="1185" actId="478"/>
          <ac:spMkLst>
            <pc:docMk/>
            <pc:sldMk cId="3537963124" sldId="277"/>
            <ac:spMk id="3" creationId="{00000000-0000-0000-0000-000000000000}"/>
          </ac:spMkLst>
        </pc:spChg>
        <pc:spChg chg="mod">
          <ac:chgData name="George" userId="22d0b802-afc6-4b8f-ba57-7a855d96927f" providerId="ADAL" clId="{B3A70AA2-4023-4D48-AB19-2B78D9776EC6}" dt="2020-03-01T20:36:39.197" v="1210" actId="14100"/>
          <ac:spMkLst>
            <pc:docMk/>
            <pc:sldMk cId="3537963124" sldId="277"/>
            <ac:spMk id="11" creationId="{00000000-0000-0000-0000-000000000000}"/>
          </ac:spMkLst>
        </pc:spChg>
        <pc:picChg chg="add mod">
          <ac:chgData name="George" userId="22d0b802-afc6-4b8f-ba57-7a855d96927f" providerId="ADAL" clId="{B3A70AA2-4023-4D48-AB19-2B78D9776EC6}" dt="2020-03-01T20:35:00.437" v="1191" actId="1076"/>
          <ac:picMkLst>
            <pc:docMk/>
            <pc:sldMk cId="3537963124" sldId="277"/>
            <ac:picMk id="2" creationId="{EE00F623-B865-4799-8615-45050B57F6A3}"/>
          </ac:picMkLst>
        </pc:picChg>
        <pc:picChg chg="add del mod modCrop">
          <ac:chgData name="George" userId="22d0b802-afc6-4b8f-ba57-7a855d96927f" providerId="ADAL" clId="{B3A70AA2-4023-4D48-AB19-2B78D9776EC6}" dt="2020-03-01T20:38:56.123" v="1227" actId="478"/>
          <ac:picMkLst>
            <pc:docMk/>
            <pc:sldMk cId="3537963124" sldId="277"/>
            <ac:picMk id="4" creationId="{48642B7D-7B2B-44D4-BE5C-BB9EE2194642}"/>
          </ac:picMkLst>
        </pc:picChg>
        <pc:picChg chg="add mod modCrop">
          <ac:chgData name="George" userId="22d0b802-afc6-4b8f-ba57-7a855d96927f" providerId="ADAL" clId="{B3A70AA2-4023-4D48-AB19-2B78D9776EC6}" dt="2020-03-01T20:39:12.254" v="1234" actId="732"/>
          <ac:picMkLst>
            <pc:docMk/>
            <pc:sldMk cId="3537963124" sldId="277"/>
            <ac:picMk id="7" creationId="{DCA36418-A850-4A75-9BF1-2B7EE9BBDB76}"/>
          </ac:picMkLst>
        </pc:picChg>
      </pc:sldChg>
      <pc:sldChg chg="add del">
        <pc:chgData name="George" userId="22d0b802-afc6-4b8f-ba57-7a855d96927f" providerId="ADAL" clId="{B3A70AA2-4023-4D48-AB19-2B78D9776EC6}" dt="2020-03-01T20:36:44.590" v="1212" actId="47"/>
        <pc:sldMkLst>
          <pc:docMk/>
          <pc:sldMk cId="423530799" sldId="278"/>
        </pc:sldMkLst>
      </pc:sldChg>
      <pc:sldChg chg="add del">
        <pc:chgData name="George" userId="22d0b802-afc6-4b8f-ba57-7a855d96927f" providerId="ADAL" clId="{B3A70AA2-4023-4D48-AB19-2B78D9776EC6}" dt="2020-03-01T20:33:48.832" v="1187"/>
        <pc:sldMkLst>
          <pc:docMk/>
          <pc:sldMk cId="3329992458" sldId="278"/>
        </pc:sldMkLst>
      </pc:sldChg>
      <pc:sldChg chg="addSp delSp modSp add">
        <pc:chgData name="George" userId="22d0b802-afc6-4b8f-ba57-7a855d96927f" providerId="ADAL" clId="{B3A70AA2-4023-4D48-AB19-2B78D9776EC6}" dt="2020-03-01T20:43:15.523" v="1238" actId="1076"/>
        <pc:sldMkLst>
          <pc:docMk/>
          <pc:sldMk cId="1576319301" sldId="279"/>
        </pc:sldMkLst>
        <pc:spChg chg="mod">
          <ac:chgData name="George" userId="22d0b802-afc6-4b8f-ba57-7a855d96927f" providerId="ADAL" clId="{B3A70AA2-4023-4D48-AB19-2B78D9776EC6}" dt="2020-03-01T20:36:54.894" v="1221" actId="20577"/>
          <ac:spMkLst>
            <pc:docMk/>
            <pc:sldMk cId="1576319301" sldId="279"/>
            <ac:spMk id="11" creationId="{00000000-0000-0000-0000-000000000000}"/>
          </ac:spMkLst>
        </pc:spChg>
        <pc:picChg chg="del">
          <ac:chgData name="George" userId="22d0b802-afc6-4b8f-ba57-7a855d96927f" providerId="ADAL" clId="{B3A70AA2-4023-4D48-AB19-2B78D9776EC6}" dt="2020-03-01T20:36:59.225" v="1222" actId="478"/>
          <ac:picMkLst>
            <pc:docMk/>
            <pc:sldMk cId="1576319301" sldId="279"/>
            <ac:picMk id="2" creationId="{EE00F623-B865-4799-8615-45050B57F6A3}"/>
          </ac:picMkLst>
        </pc:picChg>
        <pc:picChg chg="add del mod">
          <ac:chgData name="George" userId="22d0b802-afc6-4b8f-ba57-7a855d96927f" providerId="ADAL" clId="{B3A70AA2-4023-4D48-AB19-2B78D9776EC6}" dt="2020-03-01T20:38:53.699" v="1226" actId="21"/>
          <ac:picMkLst>
            <pc:docMk/>
            <pc:sldMk cId="1576319301" sldId="279"/>
            <ac:picMk id="3" creationId="{512E6BD3-257D-4703-AD39-47050F7B7049}"/>
          </ac:picMkLst>
        </pc:picChg>
        <pc:picChg chg="del">
          <ac:chgData name="George" userId="22d0b802-afc6-4b8f-ba57-7a855d96927f" providerId="ADAL" clId="{B3A70AA2-4023-4D48-AB19-2B78D9776EC6}" dt="2020-03-01T20:37:00.633" v="1223" actId="478"/>
          <ac:picMkLst>
            <pc:docMk/>
            <pc:sldMk cId="1576319301" sldId="279"/>
            <ac:picMk id="4" creationId="{48642B7D-7B2B-44D4-BE5C-BB9EE2194642}"/>
          </ac:picMkLst>
        </pc:picChg>
        <pc:picChg chg="add mod">
          <ac:chgData name="George" userId="22d0b802-afc6-4b8f-ba57-7a855d96927f" providerId="ADAL" clId="{B3A70AA2-4023-4D48-AB19-2B78D9776EC6}" dt="2020-03-01T20:43:15.523" v="1238" actId="1076"/>
          <ac:picMkLst>
            <pc:docMk/>
            <pc:sldMk cId="1576319301" sldId="279"/>
            <ac:picMk id="5" creationId="{6C4D10E5-0828-4842-96EE-BC9DD1874C36}"/>
          </ac:picMkLst>
        </pc:picChg>
      </pc:sldChg>
      <pc:sldChg chg="addSp delSp modSp add">
        <pc:chgData name="George" userId="22d0b802-afc6-4b8f-ba57-7a855d96927f" providerId="ADAL" clId="{B3A70AA2-4023-4D48-AB19-2B78D9776EC6}" dt="2020-03-01T21:02:28.749" v="1298" actId="1076"/>
        <pc:sldMkLst>
          <pc:docMk/>
          <pc:sldMk cId="2580960073" sldId="280"/>
        </pc:sldMkLst>
        <pc:spChg chg="del">
          <ac:chgData name="George" userId="22d0b802-afc6-4b8f-ba57-7a855d96927f" providerId="ADAL" clId="{B3A70AA2-4023-4D48-AB19-2B78D9776EC6}" dt="2020-03-01T20:45:51.899" v="1261" actId="478"/>
          <ac:spMkLst>
            <pc:docMk/>
            <pc:sldMk cId="2580960073" sldId="280"/>
            <ac:spMk id="3" creationId="{00000000-0000-0000-0000-000000000000}"/>
          </ac:spMkLst>
        </pc:spChg>
        <pc:spChg chg="add mod">
          <ac:chgData name="George" userId="22d0b802-afc6-4b8f-ba57-7a855d96927f" providerId="ADAL" clId="{B3A70AA2-4023-4D48-AB19-2B78D9776EC6}" dt="2020-03-01T21:02:28.749" v="1298" actId="1076"/>
          <ac:spMkLst>
            <pc:docMk/>
            <pc:sldMk cId="2580960073" sldId="280"/>
            <ac:spMk id="6" creationId="{9E98BF9E-6B63-49CA-9154-2D467A15E39F}"/>
          </ac:spMkLst>
        </pc:spChg>
        <pc:spChg chg="mod">
          <ac:chgData name="George" userId="22d0b802-afc6-4b8f-ba57-7a855d96927f" providerId="ADAL" clId="{B3A70AA2-4023-4D48-AB19-2B78D9776EC6}" dt="2020-03-01T20:45:09.030" v="1260" actId="20577"/>
          <ac:spMkLst>
            <pc:docMk/>
            <pc:sldMk cId="2580960073" sldId="280"/>
            <ac:spMk id="11" creationId="{00000000-0000-0000-0000-000000000000}"/>
          </ac:spMkLst>
        </pc:spChg>
        <pc:picChg chg="add del mod">
          <ac:chgData name="George" userId="22d0b802-afc6-4b8f-ba57-7a855d96927f" providerId="ADAL" clId="{B3A70AA2-4023-4D48-AB19-2B78D9776EC6}" dt="2020-03-01T20:47:30.984" v="1277" actId="478"/>
          <ac:picMkLst>
            <pc:docMk/>
            <pc:sldMk cId="2580960073" sldId="280"/>
            <ac:picMk id="4" creationId="{4A69F651-27A3-42E9-A480-E4814C2B985F}"/>
          </ac:picMkLst>
        </pc:picChg>
        <pc:picChg chg="add mod">
          <ac:chgData name="George" userId="22d0b802-afc6-4b8f-ba57-7a855d96927f" providerId="ADAL" clId="{B3A70AA2-4023-4D48-AB19-2B78D9776EC6}" dt="2020-03-01T20:58:56.663" v="1286" actId="1076"/>
          <ac:picMkLst>
            <pc:docMk/>
            <pc:sldMk cId="2580960073" sldId="280"/>
            <ac:picMk id="5" creationId="{A94A97ED-407A-49F9-9757-C32EE7F3FEFC}"/>
          </ac:picMkLst>
        </pc:picChg>
        <pc:picChg chg="add mod">
          <ac:chgData name="George" userId="22d0b802-afc6-4b8f-ba57-7a855d96927f" providerId="ADAL" clId="{B3A70AA2-4023-4D48-AB19-2B78D9776EC6}" dt="2020-03-01T21:02:24.669" v="1297" actId="1076"/>
          <ac:picMkLst>
            <pc:docMk/>
            <pc:sldMk cId="2580960073" sldId="280"/>
            <ac:picMk id="7" creationId="{10FCD662-532F-45AE-8CBA-F00475454B51}"/>
          </ac:picMkLst>
        </pc:picChg>
        <pc:picChg chg="add del mod">
          <ac:chgData name="George" userId="22d0b802-afc6-4b8f-ba57-7a855d96927f" providerId="ADAL" clId="{B3A70AA2-4023-4D48-AB19-2B78D9776EC6}" dt="2020-03-01T20:58:50.099" v="1283" actId="478"/>
          <ac:picMkLst>
            <pc:docMk/>
            <pc:sldMk cId="2580960073" sldId="280"/>
            <ac:picMk id="3074" creationId="{D31F9289-3A92-48FC-A05F-1C64B6730E36}"/>
          </ac:picMkLst>
        </pc:picChg>
        <pc:picChg chg="add del mod">
          <ac:chgData name="George" userId="22d0b802-afc6-4b8f-ba57-7a855d96927f" providerId="ADAL" clId="{B3A70AA2-4023-4D48-AB19-2B78D9776EC6}" dt="2020-03-01T20:58:51.689" v="1284" actId="478"/>
          <ac:picMkLst>
            <pc:docMk/>
            <pc:sldMk cId="2580960073" sldId="280"/>
            <ac:picMk id="3076" creationId="{AD3DD88B-1D30-4C97-AEE0-2C27136E650D}"/>
          </ac:picMkLst>
        </pc:picChg>
      </pc:sldChg>
      <pc:sldChg chg="addSp delSp modSp add">
        <pc:chgData name="George" userId="22d0b802-afc6-4b8f-ba57-7a855d96927f" providerId="ADAL" clId="{B3A70AA2-4023-4D48-AB19-2B78D9776EC6}" dt="2020-03-01T21:24:51.739" v="1626" actId="1076"/>
        <pc:sldMkLst>
          <pc:docMk/>
          <pc:sldMk cId="1486192924" sldId="281"/>
        </pc:sldMkLst>
        <pc:spChg chg="del">
          <ac:chgData name="George" userId="22d0b802-afc6-4b8f-ba57-7a855d96927f" providerId="ADAL" clId="{B3A70AA2-4023-4D48-AB19-2B78D9776EC6}" dt="2020-03-01T21:03:04.958" v="1322" actId="478"/>
          <ac:spMkLst>
            <pc:docMk/>
            <pc:sldMk cId="1486192924" sldId="281"/>
            <ac:spMk id="6" creationId="{9E98BF9E-6B63-49CA-9154-2D467A15E39F}"/>
          </ac:spMkLst>
        </pc:spChg>
        <pc:spChg chg="mod">
          <ac:chgData name="George" userId="22d0b802-afc6-4b8f-ba57-7a855d96927f" providerId="ADAL" clId="{B3A70AA2-4023-4D48-AB19-2B78D9776EC6}" dt="2020-03-01T21:03:00.418" v="1319" actId="20577"/>
          <ac:spMkLst>
            <pc:docMk/>
            <pc:sldMk cId="1486192924" sldId="281"/>
            <ac:spMk id="11" creationId="{00000000-0000-0000-0000-000000000000}"/>
          </ac:spMkLst>
        </pc:spChg>
        <pc:picChg chg="del">
          <ac:chgData name="George" userId="22d0b802-afc6-4b8f-ba57-7a855d96927f" providerId="ADAL" clId="{B3A70AA2-4023-4D48-AB19-2B78D9776EC6}" dt="2020-03-01T21:03:02.375" v="1320" actId="478"/>
          <ac:picMkLst>
            <pc:docMk/>
            <pc:sldMk cId="1486192924" sldId="281"/>
            <ac:picMk id="5" creationId="{A94A97ED-407A-49F9-9757-C32EE7F3FEFC}"/>
          </ac:picMkLst>
        </pc:picChg>
        <pc:picChg chg="del">
          <ac:chgData name="George" userId="22d0b802-afc6-4b8f-ba57-7a855d96927f" providerId="ADAL" clId="{B3A70AA2-4023-4D48-AB19-2B78D9776EC6}" dt="2020-03-01T21:03:03.298" v="1321" actId="478"/>
          <ac:picMkLst>
            <pc:docMk/>
            <pc:sldMk cId="1486192924" sldId="281"/>
            <ac:picMk id="7" creationId="{10FCD662-532F-45AE-8CBA-F00475454B51}"/>
          </ac:picMkLst>
        </pc:picChg>
        <pc:picChg chg="add mod">
          <ac:chgData name="George" userId="22d0b802-afc6-4b8f-ba57-7a855d96927f" providerId="ADAL" clId="{B3A70AA2-4023-4D48-AB19-2B78D9776EC6}" dt="2020-03-01T21:24:51.739" v="1626" actId="1076"/>
          <ac:picMkLst>
            <pc:docMk/>
            <pc:sldMk cId="1486192924" sldId="281"/>
            <ac:picMk id="7170" creationId="{ABA02E0B-B7A0-4FD6-AAC5-9DED31597CB2}"/>
          </ac:picMkLst>
        </pc:picChg>
      </pc:sldChg>
      <pc:sldChg chg="addSp modSp add">
        <pc:chgData name="George" userId="22d0b802-afc6-4b8f-ba57-7a855d96927f" providerId="ADAL" clId="{B3A70AA2-4023-4D48-AB19-2B78D9776EC6}" dt="2020-03-01T21:11:26.389" v="1459" actId="20577"/>
        <pc:sldMkLst>
          <pc:docMk/>
          <pc:sldMk cId="2192119357" sldId="282"/>
        </pc:sldMkLst>
        <pc:spChg chg="add mod">
          <ac:chgData name="George" userId="22d0b802-afc6-4b8f-ba57-7a855d96927f" providerId="ADAL" clId="{B3A70AA2-4023-4D48-AB19-2B78D9776EC6}" dt="2020-03-01T21:11:26.389" v="1459" actId="20577"/>
          <ac:spMkLst>
            <pc:docMk/>
            <pc:sldMk cId="2192119357" sldId="282"/>
            <ac:spMk id="4" creationId="{5A4F6C64-3E8D-4255-95B8-CF64265213DA}"/>
          </ac:spMkLst>
        </pc:spChg>
        <pc:spChg chg="mod">
          <ac:chgData name="George" userId="22d0b802-afc6-4b8f-ba57-7a855d96927f" providerId="ADAL" clId="{B3A70AA2-4023-4D48-AB19-2B78D9776EC6}" dt="2020-03-01T21:11:09.494" v="1406" actId="14100"/>
          <ac:spMkLst>
            <pc:docMk/>
            <pc:sldMk cId="2192119357" sldId="282"/>
            <ac:spMk id="11" creationId="{00000000-0000-0000-0000-000000000000}"/>
          </ac:spMkLst>
        </pc:spChg>
      </pc:sldChg>
      <pc:sldChg chg="addSp delSp modSp add">
        <pc:chgData name="George" userId="22d0b802-afc6-4b8f-ba57-7a855d96927f" providerId="ADAL" clId="{B3A70AA2-4023-4D48-AB19-2B78D9776EC6}" dt="2020-03-01T21:28:43.922" v="1637" actId="1076"/>
        <pc:sldMkLst>
          <pc:docMk/>
          <pc:sldMk cId="1805010821" sldId="283"/>
        </pc:sldMkLst>
        <pc:spChg chg="mod">
          <ac:chgData name="George" userId="22d0b802-afc6-4b8f-ba57-7a855d96927f" providerId="ADAL" clId="{B3A70AA2-4023-4D48-AB19-2B78D9776EC6}" dt="2020-03-01T21:12:09.340" v="1585" actId="20577"/>
          <ac:spMkLst>
            <pc:docMk/>
            <pc:sldMk cId="1805010821" sldId="283"/>
            <ac:spMk id="4" creationId="{5A4F6C64-3E8D-4255-95B8-CF64265213DA}"/>
          </ac:spMkLst>
        </pc:spChg>
        <pc:spChg chg="mod">
          <ac:chgData name="George" userId="22d0b802-afc6-4b8f-ba57-7a855d96927f" providerId="ADAL" clId="{B3A70AA2-4023-4D48-AB19-2B78D9776EC6}" dt="2020-03-01T21:11:48.014" v="1525" actId="20577"/>
          <ac:spMkLst>
            <pc:docMk/>
            <pc:sldMk cId="1805010821" sldId="283"/>
            <ac:spMk id="11" creationId="{00000000-0000-0000-0000-000000000000}"/>
          </ac:spMkLst>
        </pc:spChg>
        <pc:picChg chg="add del mod">
          <ac:chgData name="George" userId="22d0b802-afc6-4b8f-ba57-7a855d96927f" providerId="ADAL" clId="{B3A70AA2-4023-4D48-AB19-2B78D9776EC6}" dt="2020-03-01T21:27:50.865" v="1635" actId="478"/>
          <ac:picMkLst>
            <pc:docMk/>
            <pc:sldMk cId="1805010821" sldId="283"/>
            <ac:picMk id="2" creationId="{2036E9E2-2002-4D96-BE54-743730A4E5FC}"/>
          </ac:picMkLst>
        </pc:picChg>
        <pc:picChg chg="add mod">
          <ac:chgData name="George" userId="22d0b802-afc6-4b8f-ba57-7a855d96927f" providerId="ADAL" clId="{B3A70AA2-4023-4D48-AB19-2B78D9776EC6}" dt="2020-03-01T21:28:43.922" v="1637" actId="1076"/>
          <ac:picMkLst>
            <pc:docMk/>
            <pc:sldMk cId="1805010821" sldId="283"/>
            <ac:picMk id="3" creationId="{C775B9AF-46E6-4AFE-9BCC-E083A87AD50C}"/>
          </ac:picMkLst>
        </pc:picChg>
      </pc:sldChg>
      <pc:sldChg chg="addSp delSp modSp add">
        <pc:chgData name="George" userId="22d0b802-afc6-4b8f-ba57-7a855d96927f" providerId="ADAL" clId="{B3A70AA2-4023-4D48-AB19-2B78D9776EC6}" dt="2020-03-01T22:25:05.708" v="2778" actId="1076"/>
        <pc:sldMkLst>
          <pc:docMk/>
          <pc:sldMk cId="3303771413" sldId="284"/>
        </pc:sldMkLst>
        <pc:spChg chg="del">
          <ac:chgData name="George" userId="22d0b802-afc6-4b8f-ba57-7a855d96927f" providerId="ADAL" clId="{B3A70AA2-4023-4D48-AB19-2B78D9776EC6}" dt="2020-03-01T22:25:01.008" v="2777" actId="478"/>
          <ac:spMkLst>
            <pc:docMk/>
            <pc:sldMk cId="3303771413" sldId="284"/>
            <ac:spMk id="4" creationId="{5A4F6C64-3E8D-4255-95B8-CF64265213DA}"/>
          </ac:spMkLst>
        </pc:spChg>
        <pc:spChg chg="mod">
          <ac:chgData name="George" userId="22d0b802-afc6-4b8f-ba57-7a855d96927f" providerId="ADAL" clId="{B3A70AA2-4023-4D48-AB19-2B78D9776EC6}" dt="2020-03-01T21:17:00.198" v="1620" actId="20577"/>
          <ac:spMkLst>
            <pc:docMk/>
            <pc:sldMk cId="3303771413" sldId="284"/>
            <ac:spMk id="11" creationId="{00000000-0000-0000-0000-000000000000}"/>
          </ac:spMkLst>
        </pc:spChg>
        <pc:picChg chg="add mod">
          <ac:chgData name="George" userId="22d0b802-afc6-4b8f-ba57-7a855d96927f" providerId="ADAL" clId="{B3A70AA2-4023-4D48-AB19-2B78D9776EC6}" dt="2020-03-01T22:25:05.708" v="2778" actId="1076"/>
          <ac:picMkLst>
            <pc:docMk/>
            <pc:sldMk cId="3303771413" sldId="284"/>
            <ac:picMk id="2" creationId="{D236C747-504E-40B6-859F-58C21655FAF7}"/>
          </ac:picMkLst>
        </pc:picChg>
      </pc:sldChg>
      <pc:sldChg chg="addSp delSp modSp add">
        <pc:chgData name="George" userId="22d0b802-afc6-4b8f-ba57-7a855d96927f" providerId="ADAL" clId="{B3A70AA2-4023-4D48-AB19-2B78D9776EC6}" dt="2020-03-01T21:36:00.045" v="1741" actId="20577"/>
        <pc:sldMkLst>
          <pc:docMk/>
          <pc:sldMk cId="2626089770" sldId="285"/>
        </pc:sldMkLst>
        <pc:spChg chg="add mod">
          <ac:chgData name="George" userId="22d0b802-afc6-4b8f-ba57-7a855d96927f" providerId="ADAL" clId="{B3A70AA2-4023-4D48-AB19-2B78D9776EC6}" dt="2020-03-01T21:36:00.045" v="1741" actId="20577"/>
          <ac:spMkLst>
            <pc:docMk/>
            <pc:sldMk cId="2626089770" sldId="285"/>
            <ac:spMk id="2" creationId="{3C91F328-8142-4144-BCDA-546419DEBF01}"/>
          </ac:spMkLst>
        </pc:spChg>
        <pc:spChg chg="mod">
          <ac:chgData name="George" userId="22d0b802-afc6-4b8f-ba57-7a855d96927f" providerId="ADAL" clId="{B3A70AA2-4023-4D48-AB19-2B78D9776EC6}" dt="2020-03-01T21:34:25.001" v="1724" actId="20577"/>
          <ac:spMkLst>
            <pc:docMk/>
            <pc:sldMk cId="2626089770" sldId="285"/>
            <ac:spMk id="4" creationId="{5A4F6C64-3E8D-4255-95B8-CF64265213DA}"/>
          </ac:spMkLst>
        </pc:spChg>
        <pc:spChg chg="del">
          <ac:chgData name="George" userId="22d0b802-afc6-4b8f-ba57-7a855d96927f" providerId="ADAL" clId="{B3A70AA2-4023-4D48-AB19-2B78D9776EC6}" dt="2020-03-01T21:34:02.195" v="1648" actId="478"/>
          <ac:spMkLst>
            <pc:docMk/>
            <pc:sldMk cId="2626089770" sldId="285"/>
            <ac:spMk id="11" creationId="{00000000-0000-0000-0000-000000000000}"/>
          </ac:spMkLst>
        </pc:spChg>
        <pc:picChg chg="del">
          <ac:chgData name="George" userId="22d0b802-afc6-4b8f-ba57-7a855d96927f" providerId="ADAL" clId="{B3A70AA2-4023-4D48-AB19-2B78D9776EC6}" dt="2020-03-01T21:34:26.969" v="1725" actId="478"/>
          <ac:picMkLst>
            <pc:docMk/>
            <pc:sldMk cId="2626089770" sldId="285"/>
            <ac:picMk id="3" creationId="{C775B9AF-46E6-4AFE-9BCC-E083A87AD50C}"/>
          </ac:picMkLst>
        </pc:picChg>
      </pc:sldChg>
      <pc:sldChg chg="addSp delSp modSp add">
        <pc:chgData name="George" userId="22d0b802-afc6-4b8f-ba57-7a855d96927f" providerId="ADAL" clId="{B3A70AA2-4023-4D48-AB19-2B78D9776EC6}" dt="2020-03-01T21:53:25.574" v="2113" actId="1076"/>
        <pc:sldMkLst>
          <pc:docMk/>
          <pc:sldMk cId="3337250171" sldId="286"/>
        </pc:sldMkLst>
        <pc:spChg chg="mod">
          <ac:chgData name="George" userId="22d0b802-afc6-4b8f-ba57-7a855d96927f" providerId="ADAL" clId="{B3A70AA2-4023-4D48-AB19-2B78D9776EC6}" dt="2020-03-01T21:53:16.098" v="2109" actId="403"/>
          <ac:spMkLst>
            <pc:docMk/>
            <pc:sldMk cId="3337250171" sldId="286"/>
            <ac:spMk id="7" creationId="{D376EA13-BCEE-43B3-8E86-F1CBBCD78DD3}"/>
          </ac:spMkLst>
        </pc:spChg>
        <pc:spChg chg="del mod">
          <ac:chgData name="George" userId="22d0b802-afc6-4b8f-ba57-7a855d96927f" providerId="ADAL" clId="{B3A70AA2-4023-4D48-AB19-2B78D9776EC6}" dt="2020-03-01T21:49:55.863" v="2061" actId="478"/>
          <ac:spMkLst>
            <pc:docMk/>
            <pc:sldMk cId="3337250171" sldId="286"/>
            <ac:spMk id="8" creationId="{D5D551EF-531E-4F42-8A45-A6960E04FFBE}"/>
          </ac:spMkLst>
        </pc:spChg>
        <pc:spChg chg="del">
          <ac:chgData name="George" userId="22d0b802-afc6-4b8f-ba57-7a855d96927f" providerId="ADAL" clId="{B3A70AA2-4023-4D48-AB19-2B78D9776EC6}" dt="2020-03-01T21:49:57.144" v="2062" actId="478"/>
          <ac:spMkLst>
            <pc:docMk/>
            <pc:sldMk cId="3337250171" sldId="286"/>
            <ac:spMk id="9" creationId="{8375D8C4-63A1-406B-9628-744EA68BF3A2}"/>
          </ac:spMkLst>
        </pc:spChg>
        <pc:spChg chg="mod">
          <ac:chgData name="George" userId="22d0b802-afc6-4b8f-ba57-7a855d96927f" providerId="ADAL" clId="{B3A70AA2-4023-4D48-AB19-2B78D9776EC6}" dt="2020-03-01T21:49:28.976" v="2054" actId="20577"/>
          <ac:spMkLst>
            <pc:docMk/>
            <pc:sldMk cId="3337250171" sldId="286"/>
            <ac:spMk id="11" creationId="{00000000-0000-0000-0000-000000000000}"/>
          </ac:spMkLst>
        </pc:spChg>
        <pc:spChg chg="add mod">
          <ac:chgData name="George" userId="22d0b802-afc6-4b8f-ba57-7a855d96927f" providerId="ADAL" clId="{B3A70AA2-4023-4D48-AB19-2B78D9776EC6}" dt="2020-03-01T21:53:19.458" v="2111" actId="403"/>
          <ac:spMkLst>
            <pc:docMk/>
            <pc:sldMk cId="3337250171" sldId="286"/>
            <ac:spMk id="12" creationId="{E0800236-16B1-47E6-ACB0-1EE54C224E4D}"/>
          </ac:spMkLst>
        </pc:spChg>
        <pc:spChg chg="add del mod">
          <ac:chgData name="George" userId="22d0b802-afc6-4b8f-ba57-7a855d96927f" providerId="ADAL" clId="{B3A70AA2-4023-4D48-AB19-2B78D9776EC6}" dt="2020-03-01T21:51:19.246" v="2080" actId="478"/>
          <ac:spMkLst>
            <pc:docMk/>
            <pc:sldMk cId="3337250171" sldId="286"/>
            <ac:spMk id="13" creationId="{41B409E7-F4B5-4C29-A3A0-C35D6AFEC0A2}"/>
          </ac:spMkLst>
        </pc:spChg>
        <pc:graphicFrameChg chg="del modGraphic">
          <ac:chgData name="George" userId="22d0b802-afc6-4b8f-ba57-7a855d96927f" providerId="ADAL" clId="{B3A70AA2-4023-4D48-AB19-2B78D9776EC6}" dt="2020-03-01T21:49:39.155" v="2058" actId="478"/>
          <ac:graphicFrameMkLst>
            <pc:docMk/>
            <pc:sldMk cId="3337250171" sldId="286"/>
            <ac:graphicFrameMk id="4" creationId="{00000000-0000-0000-0000-000000000000}"/>
          </ac:graphicFrameMkLst>
        </pc:graphicFrameChg>
        <pc:picChg chg="add mod">
          <ac:chgData name="George" userId="22d0b802-afc6-4b8f-ba57-7a855d96927f" providerId="ADAL" clId="{B3A70AA2-4023-4D48-AB19-2B78D9776EC6}" dt="2020-03-01T21:53:23.066" v="2112" actId="1076"/>
          <ac:picMkLst>
            <pc:docMk/>
            <pc:sldMk cId="3337250171" sldId="286"/>
            <ac:picMk id="3" creationId="{8C51CBFA-BA88-44F6-BA7D-BFAF77A7F98A}"/>
          </ac:picMkLst>
        </pc:picChg>
        <pc:picChg chg="add mod">
          <ac:chgData name="George" userId="22d0b802-afc6-4b8f-ba57-7a855d96927f" providerId="ADAL" clId="{B3A70AA2-4023-4D48-AB19-2B78D9776EC6}" dt="2020-03-01T21:53:25.574" v="2113" actId="1076"/>
          <ac:picMkLst>
            <pc:docMk/>
            <pc:sldMk cId="3337250171" sldId="286"/>
            <ac:picMk id="6" creationId="{CCB1B190-8449-4B96-B0BB-EF9C1AF8837A}"/>
          </ac:picMkLst>
        </pc:picChg>
      </pc:sldChg>
      <pc:sldChg chg="add ord">
        <pc:chgData name="George" userId="22d0b802-afc6-4b8f-ba57-7a855d96927f" providerId="ADAL" clId="{B3A70AA2-4023-4D48-AB19-2B78D9776EC6}" dt="2020-03-01T22:06:59.178" v="2348"/>
        <pc:sldMkLst>
          <pc:docMk/>
          <pc:sldMk cId="1141883619" sldId="287"/>
        </pc:sldMkLst>
      </pc:sldChg>
      <pc:sldChg chg="modSp add">
        <pc:chgData name="George" userId="22d0b802-afc6-4b8f-ba57-7a855d96927f" providerId="ADAL" clId="{B3A70AA2-4023-4D48-AB19-2B78D9776EC6}" dt="2020-03-01T21:58:48.227" v="2150" actId="1076"/>
        <pc:sldMkLst>
          <pc:docMk/>
          <pc:sldMk cId="981018039" sldId="288"/>
        </pc:sldMkLst>
        <pc:spChg chg="mod">
          <ac:chgData name="George" userId="22d0b802-afc6-4b8f-ba57-7a855d96927f" providerId="ADAL" clId="{B3A70AA2-4023-4D48-AB19-2B78D9776EC6}" dt="2020-03-01T21:58:48.227" v="2150" actId="1076"/>
          <ac:spMkLst>
            <pc:docMk/>
            <pc:sldMk cId="981018039" sldId="288"/>
            <ac:spMk id="2" creationId="{3C91F328-8142-4144-BCDA-546419DEBF01}"/>
          </ac:spMkLst>
        </pc:spChg>
        <pc:spChg chg="mod">
          <ac:chgData name="George" userId="22d0b802-afc6-4b8f-ba57-7a855d96927f" providerId="ADAL" clId="{B3A70AA2-4023-4D48-AB19-2B78D9776EC6}" dt="2020-03-01T21:58:46.087" v="2149" actId="403"/>
          <ac:spMkLst>
            <pc:docMk/>
            <pc:sldMk cId="981018039" sldId="288"/>
            <ac:spMk id="4" creationId="{5A4F6C64-3E8D-4255-95B8-CF64265213DA}"/>
          </ac:spMkLst>
        </pc:spChg>
      </pc:sldChg>
      <pc:sldChg chg="addSp delSp modSp add">
        <pc:chgData name="George" userId="22d0b802-afc6-4b8f-ba57-7a855d96927f" providerId="ADAL" clId="{B3A70AA2-4023-4D48-AB19-2B78D9776EC6}" dt="2020-03-01T22:01:48.474" v="2248" actId="1076"/>
        <pc:sldMkLst>
          <pc:docMk/>
          <pc:sldMk cId="1771382805" sldId="289"/>
        </pc:sldMkLst>
        <pc:spChg chg="del">
          <ac:chgData name="George" userId="22d0b802-afc6-4b8f-ba57-7a855d96927f" providerId="ADAL" clId="{B3A70AA2-4023-4D48-AB19-2B78D9776EC6}" dt="2020-03-01T21:59:51.758" v="2241" actId="478"/>
          <ac:spMkLst>
            <pc:docMk/>
            <pc:sldMk cId="1771382805" sldId="289"/>
            <ac:spMk id="7" creationId="{D376EA13-BCEE-43B3-8E86-F1CBBCD78DD3}"/>
          </ac:spMkLst>
        </pc:spChg>
        <pc:spChg chg="mod">
          <ac:chgData name="George" userId="22d0b802-afc6-4b8f-ba57-7a855d96927f" providerId="ADAL" clId="{B3A70AA2-4023-4D48-AB19-2B78D9776EC6}" dt="2020-03-01T21:59:43.123" v="2238" actId="20577"/>
          <ac:spMkLst>
            <pc:docMk/>
            <pc:sldMk cId="1771382805" sldId="289"/>
            <ac:spMk id="11" creationId="{00000000-0000-0000-0000-000000000000}"/>
          </ac:spMkLst>
        </pc:spChg>
        <pc:spChg chg="del">
          <ac:chgData name="George" userId="22d0b802-afc6-4b8f-ba57-7a855d96927f" providerId="ADAL" clId="{B3A70AA2-4023-4D48-AB19-2B78D9776EC6}" dt="2020-03-01T21:59:52.637" v="2242" actId="478"/>
          <ac:spMkLst>
            <pc:docMk/>
            <pc:sldMk cId="1771382805" sldId="289"/>
            <ac:spMk id="12" creationId="{E0800236-16B1-47E6-ACB0-1EE54C224E4D}"/>
          </ac:spMkLst>
        </pc:spChg>
        <pc:picChg chg="add mod modCrop">
          <ac:chgData name="George" userId="22d0b802-afc6-4b8f-ba57-7a855d96927f" providerId="ADAL" clId="{B3A70AA2-4023-4D48-AB19-2B78D9776EC6}" dt="2020-03-01T22:01:48.474" v="2248" actId="1076"/>
          <ac:picMkLst>
            <pc:docMk/>
            <pc:sldMk cId="1771382805" sldId="289"/>
            <ac:picMk id="2" creationId="{38014AE3-5DF6-4E3A-8788-278FAAD24645}"/>
          </ac:picMkLst>
        </pc:picChg>
        <pc:picChg chg="del">
          <ac:chgData name="George" userId="22d0b802-afc6-4b8f-ba57-7a855d96927f" providerId="ADAL" clId="{B3A70AA2-4023-4D48-AB19-2B78D9776EC6}" dt="2020-03-01T21:59:50.280" v="2240" actId="478"/>
          <ac:picMkLst>
            <pc:docMk/>
            <pc:sldMk cId="1771382805" sldId="289"/>
            <ac:picMk id="3" creationId="{8C51CBFA-BA88-44F6-BA7D-BFAF77A7F98A}"/>
          </ac:picMkLst>
        </pc:picChg>
        <pc:picChg chg="del">
          <ac:chgData name="George" userId="22d0b802-afc6-4b8f-ba57-7a855d96927f" providerId="ADAL" clId="{B3A70AA2-4023-4D48-AB19-2B78D9776EC6}" dt="2020-03-01T21:59:48.987" v="2239" actId="478"/>
          <ac:picMkLst>
            <pc:docMk/>
            <pc:sldMk cId="1771382805" sldId="289"/>
            <ac:picMk id="6" creationId="{CCB1B190-8449-4B96-B0BB-EF9C1AF8837A}"/>
          </ac:picMkLst>
        </pc:picChg>
      </pc:sldChg>
      <pc:sldChg chg="addSp delSp modSp add">
        <pc:chgData name="George" userId="22d0b802-afc6-4b8f-ba57-7a855d96927f" providerId="ADAL" clId="{B3A70AA2-4023-4D48-AB19-2B78D9776EC6}" dt="2020-03-01T22:03:28.001" v="2291" actId="1076"/>
        <pc:sldMkLst>
          <pc:docMk/>
          <pc:sldMk cId="3457982184" sldId="290"/>
        </pc:sldMkLst>
        <pc:spChg chg="mod">
          <ac:chgData name="George" userId="22d0b802-afc6-4b8f-ba57-7a855d96927f" providerId="ADAL" clId="{B3A70AA2-4023-4D48-AB19-2B78D9776EC6}" dt="2020-03-01T22:02:31.248" v="2285" actId="20577"/>
          <ac:spMkLst>
            <pc:docMk/>
            <pc:sldMk cId="3457982184" sldId="290"/>
            <ac:spMk id="11" creationId="{00000000-0000-0000-0000-000000000000}"/>
          </ac:spMkLst>
        </pc:spChg>
        <pc:picChg chg="del">
          <ac:chgData name="George" userId="22d0b802-afc6-4b8f-ba57-7a855d96927f" providerId="ADAL" clId="{B3A70AA2-4023-4D48-AB19-2B78D9776EC6}" dt="2020-03-01T22:02:33.169" v="2286" actId="478"/>
          <ac:picMkLst>
            <pc:docMk/>
            <pc:sldMk cId="3457982184" sldId="290"/>
            <ac:picMk id="2" creationId="{38014AE3-5DF6-4E3A-8788-278FAAD24645}"/>
          </ac:picMkLst>
        </pc:picChg>
        <pc:picChg chg="add mod">
          <ac:chgData name="George" userId="22d0b802-afc6-4b8f-ba57-7a855d96927f" providerId="ADAL" clId="{B3A70AA2-4023-4D48-AB19-2B78D9776EC6}" dt="2020-03-01T22:03:28.001" v="2291" actId="1076"/>
          <ac:picMkLst>
            <pc:docMk/>
            <pc:sldMk cId="3457982184" sldId="290"/>
            <ac:picMk id="9218" creationId="{6518CC9C-D9C0-4965-9AA7-36542134F01D}"/>
          </ac:picMkLst>
        </pc:picChg>
      </pc:sldChg>
      <pc:sldChg chg="addSp delSp modSp add">
        <pc:chgData name="George" userId="22d0b802-afc6-4b8f-ba57-7a855d96927f" providerId="ADAL" clId="{B3A70AA2-4023-4D48-AB19-2B78D9776EC6}" dt="2020-03-01T22:05:07.644" v="2319" actId="20577"/>
        <pc:sldMkLst>
          <pc:docMk/>
          <pc:sldMk cId="4202468813" sldId="291"/>
        </pc:sldMkLst>
        <pc:spChg chg="mod">
          <ac:chgData name="George" userId="22d0b802-afc6-4b8f-ba57-7a855d96927f" providerId="ADAL" clId="{B3A70AA2-4023-4D48-AB19-2B78D9776EC6}" dt="2020-03-01T22:05:07.644" v="2319" actId="20577"/>
          <ac:spMkLst>
            <pc:docMk/>
            <pc:sldMk cId="4202468813" sldId="291"/>
            <ac:spMk id="11" creationId="{00000000-0000-0000-0000-000000000000}"/>
          </ac:spMkLst>
        </pc:spChg>
        <pc:picChg chg="del">
          <ac:chgData name="George" userId="22d0b802-afc6-4b8f-ba57-7a855d96927f" providerId="ADAL" clId="{B3A70AA2-4023-4D48-AB19-2B78D9776EC6}" dt="2020-03-01T22:04:54.912" v="2293" actId="478"/>
          <ac:picMkLst>
            <pc:docMk/>
            <pc:sldMk cId="4202468813" sldId="291"/>
            <ac:picMk id="2" creationId="{38014AE3-5DF6-4E3A-8788-278FAAD24645}"/>
          </ac:picMkLst>
        </pc:picChg>
        <pc:picChg chg="add mod">
          <ac:chgData name="George" userId="22d0b802-afc6-4b8f-ba57-7a855d96927f" providerId="ADAL" clId="{B3A70AA2-4023-4D48-AB19-2B78D9776EC6}" dt="2020-03-01T22:05:01.368" v="2297" actId="1076"/>
          <ac:picMkLst>
            <pc:docMk/>
            <pc:sldMk cId="4202468813" sldId="291"/>
            <ac:picMk id="3" creationId="{2A667838-C19F-4223-BC36-B5B502EB9FE5}"/>
          </ac:picMkLst>
        </pc:picChg>
      </pc:sldChg>
      <pc:sldChg chg="addSp delSp modSp add">
        <pc:chgData name="George" userId="22d0b802-afc6-4b8f-ba57-7a855d96927f" providerId="ADAL" clId="{B3A70AA2-4023-4D48-AB19-2B78D9776EC6}" dt="2020-03-01T22:06:36.029" v="2346" actId="1076"/>
        <pc:sldMkLst>
          <pc:docMk/>
          <pc:sldMk cId="3247613436" sldId="292"/>
        </pc:sldMkLst>
        <pc:spChg chg="mod">
          <ac:chgData name="George" userId="22d0b802-afc6-4b8f-ba57-7a855d96927f" providerId="ADAL" clId="{B3A70AA2-4023-4D48-AB19-2B78D9776EC6}" dt="2020-03-01T22:06:24.025" v="2342" actId="20577"/>
          <ac:spMkLst>
            <pc:docMk/>
            <pc:sldMk cId="3247613436" sldId="292"/>
            <ac:spMk id="11" creationId="{00000000-0000-0000-0000-000000000000}"/>
          </ac:spMkLst>
        </pc:spChg>
        <pc:picChg chg="add mod">
          <ac:chgData name="George" userId="22d0b802-afc6-4b8f-ba57-7a855d96927f" providerId="ADAL" clId="{B3A70AA2-4023-4D48-AB19-2B78D9776EC6}" dt="2020-03-01T22:06:36.029" v="2346" actId="1076"/>
          <ac:picMkLst>
            <pc:docMk/>
            <pc:sldMk cId="3247613436" sldId="292"/>
            <ac:picMk id="2" creationId="{5FC14B16-FA2F-4164-A476-0DC66F7C83CC}"/>
          </ac:picMkLst>
        </pc:picChg>
        <pc:picChg chg="del">
          <ac:chgData name="George" userId="22d0b802-afc6-4b8f-ba57-7a855d96927f" providerId="ADAL" clId="{B3A70AA2-4023-4D48-AB19-2B78D9776EC6}" dt="2020-03-01T22:06:03.802" v="2321" actId="478"/>
          <ac:picMkLst>
            <pc:docMk/>
            <pc:sldMk cId="3247613436" sldId="292"/>
            <ac:picMk id="3" creationId="{2A667838-C19F-4223-BC36-B5B502EB9FE5}"/>
          </ac:picMkLst>
        </pc:picChg>
      </pc:sldChg>
      <pc:sldChg chg="addSp delSp modSp add">
        <pc:chgData name="George" userId="22d0b802-afc6-4b8f-ba57-7a855d96927f" providerId="ADAL" clId="{B3A70AA2-4023-4D48-AB19-2B78D9776EC6}" dt="2020-03-01T22:08:36.776" v="2400" actId="2085"/>
        <pc:sldMkLst>
          <pc:docMk/>
          <pc:sldMk cId="1933266887" sldId="293"/>
        </pc:sldMkLst>
        <pc:spChg chg="add mod">
          <ac:chgData name="George" userId="22d0b802-afc6-4b8f-ba57-7a855d96927f" providerId="ADAL" clId="{B3A70AA2-4023-4D48-AB19-2B78D9776EC6}" dt="2020-03-01T22:08:36.776" v="2400" actId="2085"/>
          <ac:spMkLst>
            <pc:docMk/>
            <pc:sldMk cId="1933266887" sldId="293"/>
            <ac:spMk id="4" creationId="{1239B575-AA23-4FF9-B92E-0B097C387DE0}"/>
          </ac:spMkLst>
        </pc:spChg>
        <pc:spChg chg="mod">
          <ac:chgData name="George" userId="22d0b802-afc6-4b8f-ba57-7a855d96927f" providerId="ADAL" clId="{B3A70AA2-4023-4D48-AB19-2B78D9776EC6}" dt="2020-03-01T22:07:14.476" v="2389" actId="20577"/>
          <ac:spMkLst>
            <pc:docMk/>
            <pc:sldMk cId="1933266887" sldId="293"/>
            <ac:spMk id="11" creationId="{00000000-0000-0000-0000-000000000000}"/>
          </ac:spMkLst>
        </pc:spChg>
        <pc:picChg chg="del">
          <ac:chgData name="George" userId="22d0b802-afc6-4b8f-ba57-7a855d96927f" providerId="ADAL" clId="{B3A70AA2-4023-4D48-AB19-2B78D9776EC6}" dt="2020-03-01T22:07:16.158" v="2390" actId="478"/>
          <ac:picMkLst>
            <pc:docMk/>
            <pc:sldMk cId="1933266887" sldId="293"/>
            <ac:picMk id="2" creationId="{5FC14B16-FA2F-4164-A476-0DC66F7C83CC}"/>
          </ac:picMkLst>
        </pc:picChg>
        <pc:picChg chg="add mod">
          <ac:chgData name="George" userId="22d0b802-afc6-4b8f-ba57-7a855d96927f" providerId="ADAL" clId="{B3A70AA2-4023-4D48-AB19-2B78D9776EC6}" dt="2020-03-01T22:08:03.493" v="2393" actId="1076"/>
          <ac:picMkLst>
            <pc:docMk/>
            <pc:sldMk cId="1933266887" sldId="293"/>
            <ac:picMk id="3" creationId="{F579A940-2D82-4A1D-9B78-8C4B1988F5B9}"/>
          </ac:picMkLst>
        </pc:picChg>
      </pc:sldChg>
      <pc:sldChg chg="add del">
        <pc:chgData name="George" userId="22d0b802-afc6-4b8f-ba57-7a855d96927f" providerId="ADAL" clId="{B3A70AA2-4023-4D48-AB19-2B78D9776EC6}" dt="2020-03-01T22:06:06.479" v="2323"/>
        <pc:sldMkLst>
          <pc:docMk/>
          <pc:sldMk cId="3923709761" sldId="293"/>
        </pc:sldMkLst>
      </pc:sldChg>
      <pc:sldChg chg="addSp delSp modSp add">
        <pc:chgData name="George" userId="22d0b802-afc6-4b8f-ba57-7a855d96927f" providerId="ADAL" clId="{B3A70AA2-4023-4D48-AB19-2B78D9776EC6}" dt="2020-03-01T22:10:46.755" v="2473" actId="1076"/>
        <pc:sldMkLst>
          <pc:docMk/>
          <pc:sldMk cId="3092447397" sldId="294"/>
        </pc:sldMkLst>
        <pc:spChg chg="add del mod ord">
          <ac:chgData name="George" userId="22d0b802-afc6-4b8f-ba57-7a855d96927f" providerId="ADAL" clId="{B3A70AA2-4023-4D48-AB19-2B78D9776EC6}" dt="2020-03-01T22:10:46.755" v="2473" actId="1076"/>
          <ac:spMkLst>
            <pc:docMk/>
            <pc:sldMk cId="3092447397" sldId="294"/>
            <ac:spMk id="4" creationId="{1239B575-AA23-4FF9-B92E-0B097C387DE0}"/>
          </ac:spMkLst>
        </pc:spChg>
        <pc:spChg chg="mod">
          <ac:chgData name="George" userId="22d0b802-afc6-4b8f-ba57-7a855d96927f" providerId="ADAL" clId="{B3A70AA2-4023-4D48-AB19-2B78D9776EC6}" dt="2020-03-01T22:09:52.185" v="2455" actId="20577"/>
          <ac:spMkLst>
            <pc:docMk/>
            <pc:sldMk cId="3092447397" sldId="294"/>
            <ac:spMk id="11" creationId="{00000000-0000-0000-0000-000000000000}"/>
          </ac:spMkLst>
        </pc:spChg>
        <pc:picChg chg="add mod">
          <ac:chgData name="George" userId="22d0b802-afc6-4b8f-ba57-7a855d96927f" providerId="ADAL" clId="{B3A70AA2-4023-4D48-AB19-2B78D9776EC6}" dt="2020-03-01T22:10:42.977" v="2472" actId="1076"/>
          <ac:picMkLst>
            <pc:docMk/>
            <pc:sldMk cId="3092447397" sldId="294"/>
            <ac:picMk id="2" creationId="{5469B419-A9B6-4549-9082-C259420F2F8D}"/>
          </ac:picMkLst>
        </pc:picChg>
        <pc:picChg chg="del">
          <ac:chgData name="George" userId="22d0b802-afc6-4b8f-ba57-7a855d96927f" providerId="ADAL" clId="{B3A70AA2-4023-4D48-AB19-2B78D9776EC6}" dt="2020-03-01T22:10:09.865" v="2456" actId="478"/>
          <ac:picMkLst>
            <pc:docMk/>
            <pc:sldMk cId="3092447397" sldId="294"/>
            <ac:picMk id="3" creationId="{F579A940-2D82-4A1D-9B78-8C4B1988F5B9}"/>
          </ac:picMkLst>
        </pc:picChg>
      </pc:sldChg>
      <pc:sldChg chg="addSp delSp modSp add">
        <pc:chgData name="George" userId="22d0b802-afc6-4b8f-ba57-7a855d96927f" providerId="ADAL" clId="{B3A70AA2-4023-4D48-AB19-2B78D9776EC6}" dt="2020-03-01T22:11:51.553" v="2481" actId="14100"/>
        <pc:sldMkLst>
          <pc:docMk/>
          <pc:sldMk cId="1105018277" sldId="295"/>
        </pc:sldMkLst>
        <pc:spChg chg="del">
          <ac:chgData name="George" userId="22d0b802-afc6-4b8f-ba57-7a855d96927f" providerId="ADAL" clId="{B3A70AA2-4023-4D48-AB19-2B78D9776EC6}" dt="2020-03-01T22:11:26.310" v="2475" actId="478"/>
          <ac:spMkLst>
            <pc:docMk/>
            <pc:sldMk cId="1105018277" sldId="295"/>
            <ac:spMk id="4" creationId="{1239B575-AA23-4FF9-B92E-0B097C387DE0}"/>
          </ac:spMkLst>
        </pc:spChg>
        <pc:picChg chg="del">
          <ac:chgData name="George" userId="22d0b802-afc6-4b8f-ba57-7a855d96927f" providerId="ADAL" clId="{B3A70AA2-4023-4D48-AB19-2B78D9776EC6}" dt="2020-03-01T22:11:27.155" v="2476" actId="478"/>
          <ac:picMkLst>
            <pc:docMk/>
            <pc:sldMk cId="1105018277" sldId="295"/>
            <ac:picMk id="2" creationId="{5469B419-A9B6-4549-9082-C259420F2F8D}"/>
          </ac:picMkLst>
        </pc:picChg>
        <pc:picChg chg="add mod">
          <ac:chgData name="George" userId="22d0b802-afc6-4b8f-ba57-7a855d96927f" providerId="ADAL" clId="{B3A70AA2-4023-4D48-AB19-2B78D9776EC6}" dt="2020-03-01T22:11:51.553" v="2481" actId="14100"/>
          <ac:picMkLst>
            <pc:docMk/>
            <pc:sldMk cId="1105018277" sldId="295"/>
            <ac:picMk id="3" creationId="{585B2EAE-3693-4CD0-A3DF-FA7B17CE8DF9}"/>
          </ac:picMkLst>
        </pc:picChg>
      </pc:sldChg>
      <pc:sldChg chg="addSp modSp add">
        <pc:chgData name="George" userId="22d0b802-afc6-4b8f-ba57-7a855d96927f" providerId="ADAL" clId="{B3A70AA2-4023-4D48-AB19-2B78D9776EC6}" dt="2020-03-01T22:15:56.142" v="2571" actId="1076"/>
        <pc:sldMkLst>
          <pc:docMk/>
          <pc:sldMk cId="2329897632" sldId="296"/>
        </pc:sldMkLst>
        <pc:spChg chg="add mod">
          <ac:chgData name="George" userId="22d0b802-afc6-4b8f-ba57-7a855d96927f" providerId="ADAL" clId="{B3A70AA2-4023-4D48-AB19-2B78D9776EC6}" dt="2020-03-01T22:15:50.436" v="2570" actId="1582"/>
          <ac:spMkLst>
            <pc:docMk/>
            <pc:sldMk cId="2329897632" sldId="296"/>
            <ac:spMk id="2" creationId="{59B4B759-A8CE-4471-9E45-5A87B63F16F3}"/>
          </ac:spMkLst>
        </pc:spChg>
        <pc:spChg chg="mod">
          <ac:chgData name="George" userId="22d0b802-afc6-4b8f-ba57-7a855d96927f" providerId="ADAL" clId="{B3A70AA2-4023-4D48-AB19-2B78D9776EC6}" dt="2020-03-01T22:15:06.487" v="2565" actId="20577"/>
          <ac:spMkLst>
            <pc:docMk/>
            <pc:sldMk cId="2329897632" sldId="296"/>
            <ac:spMk id="11" creationId="{00000000-0000-0000-0000-000000000000}"/>
          </ac:spMkLst>
        </pc:spChg>
        <pc:picChg chg="mod">
          <ac:chgData name="George" userId="22d0b802-afc6-4b8f-ba57-7a855d96927f" providerId="ADAL" clId="{B3A70AA2-4023-4D48-AB19-2B78D9776EC6}" dt="2020-03-01T22:15:56.142" v="2571" actId="1076"/>
          <ac:picMkLst>
            <pc:docMk/>
            <pc:sldMk cId="2329897632" sldId="296"/>
            <ac:picMk id="3" creationId="{585B2EAE-3693-4CD0-A3DF-FA7B17CE8DF9}"/>
          </ac:picMkLst>
        </pc:picChg>
      </pc:sldChg>
      <pc:sldChg chg="addSp delSp modSp add ord">
        <pc:chgData name="George" userId="22d0b802-afc6-4b8f-ba57-7a855d96927f" providerId="ADAL" clId="{B3A70AA2-4023-4D48-AB19-2B78D9776EC6}" dt="2020-03-01T22:18:29.556" v="2611"/>
        <pc:sldMkLst>
          <pc:docMk/>
          <pc:sldMk cId="419784785" sldId="297"/>
        </pc:sldMkLst>
        <pc:spChg chg="mod">
          <ac:chgData name="George" userId="22d0b802-afc6-4b8f-ba57-7a855d96927f" providerId="ADAL" clId="{B3A70AA2-4023-4D48-AB19-2B78D9776EC6}" dt="2020-03-01T22:17:56.040" v="2609" actId="20577"/>
          <ac:spMkLst>
            <pc:docMk/>
            <pc:sldMk cId="419784785" sldId="297"/>
            <ac:spMk id="11" creationId="{00000000-0000-0000-0000-000000000000}"/>
          </ac:spMkLst>
        </pc:spChg>
        <pc:picChg chg="del">
          <ac:chgData name="George" userId="22d0b802-afc6-4b8f-ba57-7a855d96927f" providerId="ADAL" clId="{B3A70AA2-4023-4D48-AB19-2B78D9776EC6}" dt="2020-03-01T22:17:19.788" v="2573" actId="478"/>
          <ac:picMkLst>
            <pc:docMk/>
            <pc:sldMk cId="419784785" sldId="297"/>
            <ac:picMk id="3" creationId="{585B2EAE-3693-4CD0-A3DF-FA7B17CE8DF9}"/>
          </ac:picMkLst>
        </pc:picChg>
        <pc:picChg chg="add mod ord">
          <ac:chgData name="George" userId="22d0b802-afc6-4b8f-ba57-7a855d96927f" providerId="ADAL" clId="{B3A70AA2-4023-4D48-AB19-2B78D9776EC6}" dt="2020-03-01T22:17:47.040" v="2580" actId="1076"/>
          <ac:picMkLst>
            <pc:docMk/>
            <pc:sldMk cId="419784785" sldId="297"/>
            <ac:picMk id="4" creationId="{11EC03D9-1AA8-4F21-A3D8-7CB33979509A}"/>
          </ac:picMkLst>
        </pc:picChg>
      </pc:sldChg>
      <pc:sldChg chg="addSp delSp modSp add">
        <pc:chgData name="George" userId="22d0b802-afc6-4b8f-ba57-7a855d96927f" providerId="ADAL" clId="{B3A70AA2-4023-4D48-AB19-2B78D9776EC6}" dt="2020-03-01T22:19:49.600" v="2646" actId="1076"/>
        <pc:sldMkLst>
          <pc:docMk/>
          <pc:sldMk cId="2590311963" sldId="298"/>
        </pc:sldMkLst>
        <pc:spChg chg="mod">
          <ac:chgData name="George" userId="22d0b802-afc6-4b8f-ba57-7a855d96927f" providerId="ADAL" clId="{B3A70AA2-4023-4D48-AB19-2B78D9776EC6}" dt="2020-03-01T22:19:16.313" v="2638" actId="20577"/>
          <ac:spMkLst>
            <pc:docMk/>
            <pc:sldMk cId="2590311963" sldId="298"/>
            <ac:spMk id="11" creationId="{00000000-0000-0000-0000-000000000000}"/>
          </ac:spMkLst>
        </pc:spChg>
        <pc:picChg chg="del">
          <ac:chgData name="George" userId="22d0b802-afc6-4b8f-ba57-7a855d96927f" providerId="ADAL" clId="{B3A70AA2-4023-4D48-AB19-2B78D9776EC6}" dt="2020-03-01T22:19:20.992" v="2639" actId="478"/>
          <ac:picMkLst>
            <pc:docMk/>
            <pc:sldMk cId="2590311963" sldId="298"/>
            <ac:picMk id="3" creationId="{585B2EAE-3693-4CD0-A3DF-FA7B17CE8DF9}"/>
          </ac:picMkLst>
        </pc:picChg>
        <pc:picChg chg="add mod ord">
          <ac:chgData name="George" userId="22d0b802-afc6-4b8f-ba57-7a855d96927f" providerId="ADAL" clId="{B3A70AA2-4023-4D48-AB19-2B78D9776EC6}" dt="2020-03-01T22:19:49.600" v="2646" actId="1076"/>
          <ac:picMkLst>
            <pc:docMk/>
            <pc:sldMk cId="2590311963" sldId="298"/>
            <ac:picMk id="4" creationId="{1D603DFD-EE9D-4090-98A4-A0F54FA4A468}"/>
          </ac:picMkLst>
        </pc:picChg>
      </pc:sldChg>
      <pc:sldChg chg="addSp delSp modSp add">
        <pc:chgData name="George" userId="22d0b802-afc6-4b8f-ba57-7a855d96927f" providerId="ADAL" clId="{B3A70AA2-4023-4D48-AB19-2B78D9776EC6}" dt="2020-03-01T22:21:24.004" v="2677" actId="1076"/>
        <pc:sldMkLst>
          <pc:docMk/>
          <pc:sldMk cId="3889475880" sldId="299"/>
        </pc:sldMkLst>
        <pc:spChg chg="del">
          <ac:chgData name="George" userId="22d0b802-afc6-4b8f-ba57-7a855d96927f" providerId="ADAL" clId="{B3A70AA2-4023-4D48-AB19-2B78D9776EC6}" dt="2020-03-01T22:20:48.531" v="2674" actId="478"/>
          <ac:spMkLst>
            <pc:docMk/>
            <pc:sldMk cId="3889475880" sldId="299"/>
            <ac:spMk id="2" creationId="{59B4B759-A8CE-4471-9E45-5A87B63F16F3}"/>
          </ac:spMkLst>
        </pc:spChg>
        <pc:spChg chg="mod">
          <ac:chgData name="George" userId="22d0b802-afc6-4b8f-ba57-7a855d96927f" providerId="ADAL" clId="{B3A70AA2-4023-4D48-AB19-2B78D9776EC6}" dt="2020-03-01T22:20:45.360" v="2672" actId="5793"/>
          <ac:spMkLst>
            <pc:docMk/>
            <pc:sldMk cId="3889475880" sldId="299"/>
            <ac:spMk id="11" creationId="{00000000-0000-0000-0000-000000000000}"/>
          </ac:spMkLst>
        </pc:spChg>
        <pc:picChg chg="add mod">
          <ac:chgData name="George" userId="22d0b802-afc6-4b8f-ba57-7a855d96927f" providerId="ADAL" clId="{B3A70AA2-4023-4D48-AB19-2B78D9776EC6}" dt="2020-03-01T22:21:24.004" v="2677" actId="1076"/>
          <ac:picMkLst>
            <pc:docMk/>
            <pc:sldMk cId="3889475880" sldId="299"/>
            <ac:picMk id="3" creationId="{64626103-F9C1-416F-9282-A8B5399303D1}"/>
          </ac:picMkLst>
        </pc:picChg>
        <pc:picChg chg="del">
          <ac:chgData name="George" userId="22d0b802-afc6-4b8f-ba57-7a855d96927f" providerId="ADAL" clId="{B3A70AA2-4023-4D48-AB19-2B78D9776EC6}" dt="2020-03-01T22:20:47.180" v="2673" actId="478"/>
          <ac:picMkLst>
            <pc:docMk/>
            <pc:sldMk cId="3889475880" sldId="299"/>
            <ac:picMk id="4" creationId="{1D603DFD-EE9D-4090-98A4-A0F54FA4A468}"/>
          </ac:picMkLst>
        </pc:picChg>
      </pc:sldChg>
      <pc:sldChg chg="addSp delSp modSp add ord">
        <pc:chgData name="George" userId="22d0b802-afc6-4b8f-ba57-7a855d96927f" providerId="ADAL" clId="{B3A70AA2-4023-4D48-AB19-2B78D9776EC6}" dt="2020-03-01T22:23:57.814" v="2773" actId="2711"/>
        <pc:sldMkLst>
          <pc:docMk/>
          <pc:sldMk cId="40152701" sldId="300"/>
        </pc:sldMkLst>
        <pc:spChg chg="del">
          <ac:chgData name="George" userId="22d0b802-afc6-4b8f-ba57-7a855d96927f" providerId="ADAL" clId="{B3A70AA2-4023-4D48-AB19-2B78D9776EC6}" dt="2020-03-01T22:22:52.989" v="2765" actId="478"/>
          <ac:spMkLst>
            <pc:docMk/>
            <pc:sldMk cId="40152701" sldId="300"/>
            <ac:spMk id="2" creationId="{59B4B759-A8CE-4471-9E45-5A87B63F16F3}"/>
          </ac:spMkLst>
        </pc:spChg>
        <pc:spChg chg="add mod">
          <ac:chgData name="George" userId="22d0b802-afc6-4b8f-ba57-7a855d96927f" providerId="ADAL" clId="{B3A70AA2-4023-4D48-AB19-2B78D9776EC6}" dt="2020-03-01T22:23:57.814" v="2773" actId="2711"/>
          <ac:spMkLst>
            <pc:docMk/>
            <pc:sldMk cId="40152701" sldId="300"/>
            <ac:spMk id="5" creationId="{DCC86AD1-A38E-4DF3-85C6-24528FF9A811}"/>
          </ac:spMkLst>
        </pc:spChg>
        <pc:spChg chg="mod">
          <ac:chgData name="George" userId="22d0b802-afc6-4b8f-ba57-7a855d96927f" providerId="ADAL" clId="{B3A70AA2-4023-4D48-AB19-2B78D9776EC6}" dt="2020-03-01T22:22:45.732" v="2763" actId="20577"/>
          <ac:spMkLst>
            <pc:docMk/>
            <pc:sldMk cId="40152701" sldId="300"/>
            <ac:spMk id="11" creationId="{00000000-0000-0000-0000-000000000000}"/>
          </ac:spMkLst>
        </pc:spChg>
        <pc:picChg chg="add mod">
          <ac:chgData name="George" userId="22d0b802-afc6-4b8f-ba57-7a855d96927f" providerId="ADAL" clId="{B3A70AA2-4023-4D48-AB19-2B78D9776EC6}" dt="2020-03-01T22:23:40.944" v="2768" actId="1076"/>
          <ac:picMkLst>
            <pc:docMk/>
            <pc:sldMk cId="40152701" sldId="300"/>
            <ac:picMk id="3" creationId="{B4555CDB-7BFA-4FE2-B88C-8B7F0459F6C2}"/>
          </ac:picMkLst>
        </pc:picChg>
        <pc:picChg chg="del">
          <ac:chgData name="George" userId="22d0b802-afc6-4b8f-ba57-7a855d96927f" providerId="ADAL" clId="{B3A70AA2-4023-4D48-AB19-2B78D9776EC6}" dt="2020-03-01T22:22:51.357" v="2764" actId="478"/>
          <ac:picMkLst>
            <pc:docMk/>
            <pc:sldMk cId="40152701" sldId="300"/>
            <ac:picMk id="4" creationId="{1D603DFD-EE9D-4090-98A4-A0F54FA4A468}"/>
          </ac:picMkLst>
        </pc:picChg>
      </pc:sldChg>
      <pc:sldChg chg="addSp delSp modSp add del ord">
        <pc:chgData name="George" userId="22d0b802-afc6-4b8f-ba57-7a855d96927f" providerId="ADAL" clId="{B3A70AA2-4023-4D48-AB19-2B78D9776EC6}" dt="2020-03-01T22:46:31.333" v="3202" actId="47"/>
        <pc:sldMkLst>
          <pc:docMk/>
          <pc:sldMk cId="3000552829" sldId="301"/>
        </pc:sldMkLst>
        <pc:spChg chg="add del mod">
          <ac:chgData name="George" userId="22d0b802-afc6-4b8f-ba57-7a855d96927f" providerId="ADAL" clId="{B3A70AA2-4023-4D48-AB19-2B78D9776EC6}" dt="2020-03-01T22:46:24.726" v="3200" actId="21"/>
          <ac:spMkLst>
            <pc:docMk/>
            <pc:sldMk cId="3000552829" sldId="301"/>
            <ac:spMk id="5" creationId="{62029EE1-44C2-478A-8E13-CC950BDE4EF9}"/>
          </ac:spMkLst>
        </pc:spChg>
      </pc:sldChg>
      <pc:sldChg chg="delSp add del">
        <pc:chgData name="George" userId="22d0b802-afc6-4b8f-ba57-7a855d96927f" providerId="ADAL" clId="{B3A70AA2-4023-4D48-AB19-2B78D9776EC6}" dt="2020-03-01T22:25:36.867" v="2782" actId="47"/>
        <pc:sldMkLst>
          <pc:docMk/>
          <pc:sldMk cId="84952971" sldId="302"/>
        </pc:sldMkLst>
        <pc:picChg chg="del">
          <ac:chgData name="George" userId="22d0b802-afc6-4b8f-ba57-7a855d96927f" providerId="ADAL" clId="{B3A70AA2-4023-4D48-AB19-2B78D9776EC6}" dt="2020-03-01T22:25:33.324" v="2780" actId="478"/>
          <ac:picMkLst>
            <pc:docMk/>
            <pc:sldMk cId="84952971" sldId="302"/>
            <ac:picMk id="2" creationId="{D236C747-504E-40B6-859F-58C21655FAF7}"/>
          </ac:picMkLst>
        </pc:picChg>
      </pc:sldChg>
      <pc:sldChg chg="addSp delSp modSp add">
        <pc:chgData name="George" userId="22d0b802-afc6-4b8f-ba57-7a855d96927f" providerId="ADAL" clId="{B3A70AA2-4023-4D48-AB19-2B78D9776EC6}" dt="2020-03-01T22:25:54.777" v="2807" actId="20577"/>
        <pc:sldMkLst>
          <pc:docMk/>
          <pc:sldMk cId="2555316479" sldId="303"/>
        </pc:sldMkLst>
        <pc:spChg chg="mod">
          <ac:chgData name="George" userId="22d0b802-afc6-4b8f-ba57-7a855d96927f" providerId="ADAL" clId="{B3A70AA2-4023-4D48-AB19-2B78D9776EC6}" dt="2020-03-01T22:25:54.777" v="2807" actId="20577"/>
          <ac:spMkLst>
            <pc:docMk/>
            <pc:sldMk cId="2555316479" sldId="303"/>
            <ac:spMk id="11" creationId="{00000000-0000-0000-0000-000000000000}"/>
          </ac:spMkLst>
        </pc:spChg>
        <pc:picChg chg="del">
          <ac:chgData name="George" userId="22d0b802-afc6-4b8f-ba57-7a855d96927f" providerId="ADAL" clId="{B3A70AA2-4023-4D48-AB19-2B78D9776EC6}" dt="2020-03-01T22:25:44.962" v="2783" actId="478"/>
          <ac:picMkLst>
            <pc:docMk/>
            <pc:sldMk cId="2555316479" sldId="303"/>
            <ac:picMk id="2" creationId="{D236C747-504E-40B6-859F-58C21655FAF7}"/>
          </ac:picMkLst>
        </pc:picChg>
        <pc:picChg chg="add mod">
          <ac:chgData name="George" userId="22d0b802-afc6-4b8f-ba57-7a855d96927f" providerId="ADAL" clId="{B3A70AA2-4023-4D48-AB19-2B78D9776EC6}" dt="2020-03-01T22:25:47.696" v="2785" actId="1076"/>
          <ac:picMkLst>
            <pc:docMk/>
            <pc:sldMk cId="2555316479" sldId="303"/>
            <ac:picMk id="3" creationId="{EE9AA114-142E-4FC4-BD3D-2FEA199A837F}"/>
          </ac:picMkLst>
        </pc:picChg>
      </pc:sldChg>
      <pc:sldChg chg="addSp delSp modSp add">
        <pc:chgData name="George" userId="22d0b802-afc6-4b8f-ba57-7a855d96927f" providerId="ADAL" clId="{B3A70AA2-4023-4D48-AB19-2B78D9776EC6}" dt="2020-03-01T22:34:22.409" v="2898" actId="1076"/>
        <pc:sldMkLst>
          <pc:docMk/>
          <pc:sldMk cId="2019750624" sldId="304"/>
        </pc:sldMkLst>
        <pc:spChg chg="add mod">
          <ac:chgData name="George" userId="22d0b802-afc6-4b8f-ba57-7a855d96927f" providerId="ADAL" clId="{B3A70AA2-4023-4D48-AB19-2B78D9776EC6}" dt="2020-03-01T22:34:22.409" v="2898" actId="1076"/>
          <ac:spMkLst>
            <pc:docMk/>
            <pc:sldMk cId="2019750624" sldId="304"/>
            <ac:spMk id="2" creationId="{E34CDCB0-49CD-4DDE-B35D-48F16EDF331B}"/>
          </ac:spMkLst>
        </pc:spChg>
        <pc:spChg chg="mod">
          <ac:chgData name="George" userId="22d0b802-afc6-4b8f-ba57-7a855d96927f" providerId="ADAL" clId="{B3A70AA2-4023-4D48-AB19-2B78D9776EC6}" dt="2020-03-01T22:34:18.110" v="2896" actId="403"/>
          <ac:spMkLst>
            <pc:docMk/>
            <pc:sldMk cId="2019750624" sldId="304"/>
            <ac:spMk id="4" creationId="{5A4F6C64-3E8D-4255-95B8-CF64265213DA}"/>
          </ac:spMkLst>
        </pc:spChg>
        <pc:spChg chg="del">
          <ac:chgData name="George" userId="22d0b802-afc6-4b8f-ba57-7a855d96927f" providerId="ADAL" clId="{B3A70AA2-4023-4D48-AB19-2B78D9776EC6}" dt="2020-03-01T22:27:24.686" v="2809" actId="478"/>
          <ac:spMkLst>
            <pc:docMk/>
            <pc:sldMk cId="2019750624" sldId="304"/>
            <ac:spMk id="11" creationId="{00000000-0000-0000-0000-000000000000}"/>
          </ac:spMkLst>
        </pc:spChg>
      </pc:sldChg>
      <pc:sldChg chg="add">
        <pc:chgData name="George" userId="22d0b802-afc6-4b8f-ba57-7a855d96927f" providerId="ADAL" clId="{B3A70AA2-4023-4D48-AB19-2B78D9776EC6}" dt="2020-03-01T22:38:48.943" v="3075"/>
        <pc:sldMkLst>
          <pc:docMk/>
          <pc:sldMk cId="2191243340" sldId="305"/>
        </pc:sldMkLst>
      </pc:sldChg>
      <pc:sldChg chg="modSp add">
        <pc:chgData name="George" userId="22d0b802-afc6-4b8f-ba57-7a855d96927f" providerId="ADAL" clId="{B3A70AA2-4023-4D48-AB19-2B78D9776EC6}" dt="2020-03-01T22:38:56.028" v="3087" actId="20577"/>
        <pc:sldMkLst>
          <pc:docMk/>
          <pc:sldMk cId="2952985971" sldId="306"/>
        </pc:sldMkLst>
        <pc:spChg chg="mod">
          <ac:chgData name="George" userId="22d0b802-afc6-4b8f-ba57-7a855d96927f" providerId="ADAL" clId="{B3A70AA2-4023-4D48-AB19-2B78D9776EC6}" dt="2020-03-01T22:38:56.028" v="3087" actId="20577"/>
          <ac:spMkLst>
            <pc:docMk/>
            <pc:sldMk cId="2952985971" sldId="306"/>
            <ac:spMk id="5" creationId="{00000000-0000-0000-0000-000000000000}"/>
          </ac:spMkLst>
        </pc:spChg>
      </pc:sldChg>
      <pc:sldChg chg="addSp modSp add">
        <pc:chgData name="George" userId="22d0b802-afc6-4b8f-ba57-7a855d96927f" providerId="ADAL" clId="{B3A70AA2-4023-4D48-AB19-2B78D9776EC6}" dt="2020-03-01T22:44:17.080" v="3145" actId="14100"/>
        <pc:sldMkLst>
          <pc:docMk/>
          <pc:sldMk cId="4257747664" sldId="307"/>
        </pc:sldMkLst>
        <pc:spChg chg="mod">
          <ac:chgData name="George" userId="22d0b802-afc6-4b8f-ba57-7a855d96927f" providerId="ADAL" clId="{B3A70AA2-4023-4D48-AB19-2B78D9776EC6}" dt="2020-03-01T22:39:25.845" v="3141" actId="20577"/>
          <ac:spMkLst>
            <pc:docMk/>
            <pc:sldMk cId="4257747664" sldId="307"/>
            <ac:spMk id="4" creationId="{5A4F6C64-3E8D-4255-95B8-CF64265213DA}"/>
          </ac:spMkLst>
        </pc:spChg>
        <pc:spChg chg="mod">
          <ac:chgData name="George" userId="22d0b802-afc6-4b8f-ba57-7a855d96927f" providerId="ADAL" clId="{B3A70AA2-4023-4D48-AB19-2B78D9776EC6}" dt="2020-03-01T22:39:09.650" v="3106" actId="20577"/>
          <ac:spMkLst>
            <pc:docMk/>
            <pc:sldMk cId="4257747664" sldId="307"/>
            <ac:spMk id="11" creationId="{00000000-0000-0000-0000-000000000000}"/>
          </ac:spMkLst>
        </pc:spChg>
        <pc:picChg chg="add mod">
          <ac:chgData name="George" userId="22d0b802-afc6-4b8f-ba57-7a855d96927f" providerId="ADAL" clId="{B3A70AA2-4023-4D48-AB19-2B78D9776EC6}" dt="2020-03-01T22:44:17.080" v="3145" actId="14100"/>
          <ac:picMkLst>
            <pc:docMk/>
            <pc:sldMk cId="4257747664" sldId="307"/>
            <ac:picMk id="16386" creationId="{3226AAFA-6ADC-4BE0-80EF-A7E2073B146D}"/>
          </ac:picMkLst>
        </pc:picChg>
      </pc:sldChg>
      <pc:sldChg chg="addSp delSp modSp add">
        <pc:chgData name="George" userId="22d0b802-afc6-4b8f-ba57-7a855d96927f" providerId="ADAL" clId="{B3A70AA2-4023-4D48-AB19-2B78D9776EC6}" dt="2020-03-01T22:47:59.701" v="3269" actId="14100"/>
        <pc:sldMkLst>
          <pc:docMk/>
          <pc:sldMk cId="492951436" sldId="308"/>
        </pc:sldMkLst>
        <pc:spChg chg="mod">
          <ac:chgData name="George" userId="22d0b802-afc6-4b8f-ba57-7a855d96927f" providerId="ADAL" clId="{B3A70AA2-4023-4D48-AB19-2B78D9776EC6}" dt="2020-03-01T22:44:48.261" v="3179" actId="20577"/>
          <ac:spMkLst>
            <pc:docMk/>
            <pc:sldMk cId="492951436" sldId="308"/>
            <ac:spMk id="4" creationId="{5A4F6C64-3E8D-4255-95B8-CF64265213DA}"/>
          </ac:spMkLst>
        </pc:spChg>
        <pc:spChg chg="add mod">
          <ac:chgData name="George" userId="22d0b802-afc6-4b8f-ba57-7a855d96927f" providerId="ADAL" clId="{B3A70AA2-4023-4D48-AB19-2B78D9776EC6}" dt="2020-03-01T22:47:59.701" v="3269" actId="14100"/>
          <ac:spMkLst>
            <pc:docMk/>
            <pc:sldMk cId="492951436" sldId="308"/>
            <ac:spMk id="6" creationId="{C9611082-7090-4C0C-AC11-420AC42FDC9A}"/>
          </ac:spMkLst>
        </pc:spChg>
        <pc:picChg chg="del">
          <ac:chgData name="George" userId="22d0b802-afc6-4b8f-ba57-7a855d96927f" providerId="ADAL" clId="{B3A70AA2-4023-4D48-AB19-2B78D9776EC6}" dt="2020-03-01T22:44:50.189" v="3180" actId="478"/>
          <ac:picMkLst>
            <pc:docMk/>
            <pc:sldMk cId="492951436" sldId="308"/>
            <ac:picMk id="16386" creationId="{3226AAFA-6ADC-4BE0-80EF-A7E2073B146D}"/>
          </ac:picMkLst>
        </pc:picChg>
      </pc:sldChg>
      <pc:sldChg chg="modSp add">
        <pc:chgData name="George" userId="22d0b802-afc6-4b8f-ba57-7a855d96927f" providerId="ADAL" clId="{B3A70AA2-4023-4D48-AB19-2B78D9776EC6}" dt="2020-03-01T22:47:50.764" v="3265" actId="1076"/>
        <pc:sldMkLst>
          <pc:docMk/>
          <pc:sldMk cId="2125016690" sldId="309"/>
        </pc:sldMkLst>
        <pc:spChg chg="mod">
          <ac:chgData name="George" userId="22d0b802-afc6-4b8f-ba57-7a855d96927f" providerId="ADAL" clId="{B3A70AA2-4023-4D48-AB19-2B78D9776EC6}" dt="2020-03-01T22:47:32.329" v="3259" actId="2711"/>
          <ac:spMkLst>
            <pc:docMk/>
            <pc:sldMk cId="2125016690" sldId="309"/>
            <ac:spMk id="4" creationId="{5A4F6C64-3E8D-4255-95B8-CF64265213DA}"/>
          </ac:spMkLst>
        </pc:spChg>
        <pc:spChg chg="mod">
          <ac:chgData name="George" userId="22d0b802-afc6-4b8f-ba57-7a855d96927f" providerId="ADAL" clId="{B3A70AA2-4023-4D48-AB19-2B78D9776EC6}" dt="2020-03-01T22:47:50.764" v="3265" actId="1076"/>
          <ac:spMkLst>
            <pc:docMk/>
            <pc:sldMk cId="2125016690" sldId="309"/>
            <ac:spMk id="6" creationId="{C9611082-7090-4C0C-AC11-420AC42FDC9A}"/>
          </ac:spMkLst>
        </pc:spChg>
      </pc:sldChg>
      <pc:sldChg chg="delSp modSp add">
        <pc:chgData name="George" userId="22d0b802-afc6-4b8f-ba57-7a855d96927f" providerId="ADAL" clId="{B3A70AA2-4023-4D48-AB19-2B78D9776EC6}" dt="2020-03-01T22:48:42.269" v="3295" actId="478"/>
        <pc:sldMkLst>
          <pc:docMk/>
          <pc:sldMk cId="3261617761" sldId="310"/>
        </pc:sldMkLst>
        <pc:spChg chg="del">
          <ac:chgData name="George" userId="22d0b802-afc6-4b8f-ba57-7a855d96927f" providerId="ADAL" clId="{B3A70AA2-4023-4D48-AB19-2B78D9776EC6}" dt="2020-03-01T22:48:42.269" v="3295" actId="478"/>
          <ac:spMkLst>
            <pc:docMk/>
            <pc:sldMk cId="3261617761" sldId="310"/>
            <ac:spMk id="4" creationId="{5A4F6C64-3E8D-4255-95B8-CF64265213DA}"/>
          </ac:spMkLst>
        </pc:spChg>
        <pc:spChg chg="mod">
          <ac:chgData name="George" userId="22d0b802-afc6-4b8f-ba57-7a855d96927f" providerId="ADAL" clId="{B3A70AA2-4023-4D48-AB19-2B78D9776EC6}" dt="2020-03-01T22:48:39.553" v="3294" actId="20577"/>
          <ac:spMkLst>
            <pc:docMk/>
            <pc:sldMk cId="3261617761" sldId="310"/>
            <ac:spMk id="11"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14T20:01:39.042" idx="2">
    <p:pos x="11403" y="117"/>
    <p:text>Explain what you are actually going to do in each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4T20:19:50.227" idx="3">
    <p:pos x="10051" y="365"/>
    <p:text>Add some scripting here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1400" b="1" dirty="0">
              <a:latin typeface="Gidole" panose="020B0604020202020204" charset="0"/>
            </a:rPr>
            <a:t>Variable</a:t>
          </a:r>
        </a:p>
      </dgm:t>
    </dgm:pt>
    <dgm:pt modelId="{E22DE74D-9F5D-4977-AFEF-ED93FEF2DC03}" type="parTrans" cxnId="{3C25439A-8DBA-449E-9A35-4EB712A65639}">
      <dgm:prSet/>
      <dgm:spPr/>
      <dgm:t>
        <a:bodyPr/>
        <a:lstStyle/>
        <a:p>
          <a:endParaRPr lang="en-US" sz="1100" b="1"/>
        </a:p>
      </dgm:t>
    </dgm:pt>
    <dgm:pt modelId="{E37E3425-5DA6-44CF-9592-6E6BB438E4D4}" type="sibTrans" cxnId="{3C25439A-8DBA-449E-9A35-4EB712A65639}">
      <dgm:prSet/>
      <dgm:spPr/>
      <dgm:t>
        <a:bodyPr/>
        <a:lstStyle/>
        <a:p>
          <a:endParaRPr lang="en-US" sz="1100" b="1"/>
        </a:p>
      </dgm:t>
    </dgm:pt>
    <dgm:pt modelId="{1C60E7D1-5A27-44F2-8AEB-B3A99780C8F4}">
      <dgm:prSet phldrT="[Text]" custT="1"/>
      <dgm:spPr/>
      <dgm:t>
        <a:bodyPr/>
        <a:lstStyle/>
        <a:p>
          <a:r>
            <a:rPr lang="en-US" sz="1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100" b="1"/>
        </a:p>
      </dgm:t>
    </dgm:pt>
    <dgm:pt modelId="{E37433F6-B800-4E07-B57F-F6368CF71F6F}" type="sibTrans" cxnId="{EAF79531-320C-47C2-9322-B9351D1188AB}">
      <dgm:prSet/>
      <dgm:spPr/>
      <dgm:t>
        <a:bodyPr/>
        <a:lstStyle/>
        <a:p>
          <a:endParaRPr lang="en-US" sz="1100" b="1"/>
        </a:p>
      </dgm:t>
    </dgm:pt>
    <dgm:pt modelId="{7D130B0C-DE52-40B7-A466-0D620F0D6839}">
      <dgm:prSet phldrT="[Text]" custT="1"/>
      <dgm:spPr/>
      <dgm:t>
        <a:bodyPr/>
        <a:lstStyle/>
        <a:p>
          <a:r>
            <a:rPr lang="en-US" sz="1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100" b="1"/>
        </a:p>
      </dgm:t>
    </dgm:pt>
    <dgm:pt modelId="{E6110B8A-02E5-4808-AE36-C30EB492AD23}" type="sibTrans" cxnId="{3EEFC858-5AF6-485E-A14E-B8019B8F2101}">
      <dgm:prSet/>
      <dgm:spPr/>
      <dgm:t>
        <a:bodyPr/>
        <a:lstStyle/>
        <a:p>
          <a:endParaRPr lang="en-US" sz="1100" b="1"/>
        </a:p>
      </dgm:t>
    </dgm:pt>
    <dgm:pt modelId="{DFE5E4D9-736A-413B-931A-494917B80B74}">
      <dgm:prSet phldrT="[Text]" custT="1"/>
      <dgm:spPr/>
      <dgm:t>
        <a:bodyPr/>
        <a:lstStyle/>
        <a:p>
          <a:r>
            <a:rPr lang="en-US" sz="1400" b="1" dirty="0">
              <a:latin typeface="Gidole" panose="020B0604020202020204" charset="0"/>
            </a:rPr>
            <a:t>Nominal</a:t>
          </a:r>
        </a:p>
      </dgm:t>
    </dgm:pt>
    <dgm:pt modelId="{06DAEF35-E9FB-4835-8D30-F22CB478997D}" type="parTrans" cxnId="{C0C5AC01-C4ED-47EA-9385-E68724BD0755}">
      <dgm:prSet/>
      <dgm:spPr/>
      <dgm:t>
        <a:bodyPr/>
        <a:lstStyle/>
        <a:p>
          <a:endParaRPr lang="en-US" sz="1100" b="1"/>
        </a:p>
      </dgm:t>
    </dgm:pt>
    <dgm:pt modelId="{B3816412-06A7-4D1C-9816-26F6FA2C951D}" type="sibTrans" cxnId="{C0C5AC01-C4ED-47EA-9385-E68724BD0755}">
      <dgm:prSet/>
      <dgm:spPr/>
      <dgm:t>
        <a:bodyPr/>
        <a:lstStyle/>
        <a:p>
          <a:endParaRPr lang="en-US" sz="1100" b="1"/>
        </a:p>
      </dgm:t>
    </dgm:pt>
    <dgm:pt modelId="{A405BD51-7647-45AF-8E20-21C93FFC951B}">
      <dgm:prSet phldrT="[Text]" custT="1"/>
      <dgm:spPr/>
      <dgm:t>
        <a:bodyPr/>
        <a:lstStyle/>
        <a:p>
          <a:r>
            <a:rPr lang="en-US" sz="1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100" b="1"/>
        </a:p>
      </dgm:t>
    </dgm:pt>
    <dgm:pt modelId="{2E9EBE68-E77A-4C5C-A0BE-6788800B17A7}" type="sibTrans" cxnId="{28476DFF-4487-4DAE-9C2E-77D6C4F274FE}">
      <dgm:prSet/>
      <dgm:spPr/>
      <dgm:t>
        <a:bodyPr/>
        <a:lstStyle/>
        <a:p>
          <a:endParaRPr lang="en-US" sz="1100" b="1"/>
        </a:p>
      </dgm:t>
    </dgm:pt>
    <dgm:pt modelId="{C868788A-01CE-4199-86A3-203974468A9F}">
      <dgm:prSet phldrT="[Text]" custT="1"/>
      <dgm:spPr/>
      <dgm:t>
        <a:bodyPr/>
        <a:lstStyle/>
        <a:p>
          <a:r>
            <a:rPr lang="en-US" sz="1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100" b="1"/>
        </a:p>
      </dgm:t>
    </dgm:pt>
    <dgm:pt modelId="{FCA2E8E2-95BE-4A04-B3B1-9BADB6D42B13}" type="sibTrans" cxnId="{444B6A1A-0EC6-4444-86FD-BD8C0A0AB02D}">
      <dgm:prSet/>
      <dgm:spPr/>
      <dgm:t>
        <a:bodyPr/>
        <a:lstStyle/>
        <a:p>
          <a:endParaRPr lang="en-US" sz="1100" b="1"/>
        </a:p>
      </dgm:t>
    </dgm:pt>
    <dgm:pt modelId="{95676DD3-9B70-4AAC-B17A-81761AFA61E2}">
      <dgm:prSet phldrT="[Text]" custT="1"/>
      <dgm:spPr/>
      <dgm:t>
        <a:bodyPr/>
        <a:lstStyle/>
        <a:p>
          <a:r>
            <a:rPr lang="en-US" sz="1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100" b="1"/>
        </a:p>
      </dgm:t>
    </dgm:pt>
    <dgm:pt modelId="{83AB9522-0843-457A-AFEB-58B2E7237CC6}" type="sibTrans" cxnId="{23BA00DD-C3EF-4EE3-B3EC-31F714D49E2E}">
      <dgm:prSet/>
      <dgm:spPr/>
      <dgm:t>
        <a:bodyPr/>
        <a:lstStyle/>
        <a:p>
          <a:endParaRPr lang="en-US" sz="1100" b="1"/>
        </a:p>
      </dgm:t>
    </dgm:pt>
    <dgm:pt modelId="{ACD507E6-DF99-4D93-AA71-86AD14EDDA82}">
      <dgm:prSet phldrT="[Text]" custT="1"/>
      <dgm:spPr/>
      <dgm:t>
        <a:bodyPr/>
        <a:lstStyle/>
        <a:p>
          <a:r>
            <a:rPr lang="en-US" sz="1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100" b="1"/>
        </a:p>
      </dgm:t>
    </dgm:pt>
    <dgm:pt modelId="{5A5C5AC4-A070-473F-8EBE-821AC373AF11}" type="sibTrans" cxnId="{F8DBA594-71C7-4F30-9E7E-BF72FECA4662}">
      <dgm:prSet/>
      <dgm:spPr/>
      <dgm:t>
        <a:bodyPr/>
        <a:lstStyle/>
        <a:p>
          <a:endParaRPr lang="en-US" sz="11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0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sz="1600" b="1"/>
        </a:p>
      </dgm:t>
    </dgm:pt>
    <dgm:pt modelId="{E37433F6-B800-4E07-B57F-F6368CF71F6F}" type="sibTrans" cxnId="{EAF79531-320C-47C2-9322-B9351D1188AB}">
      <dgm:prSet/>
      <dgm:spPr/>
      <dgm:t>
        <a:bodyPr/>
        <a:lstStyle/>
        <a:p>
          <a:endParaRPr lang="en-US" sz="1600" b="1"/>
        </a:p>
      </dgm:t>
    </dgm:pt>
    <dgm:pt modelId="{7D130B0C-DE52-40B7-A466-0D620F0D6839}">
      <dgm:prSet phldrT="[Text]" custT="1"/>
      <dgm:spPr/>
      <dgm:t>
        <a:bodyPr/>
        <a:lstStyle/>
        <a:p>
          <a:r>
            <a:rPr lang="en-US" sz="20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sz="1600" b="1"/>
        </a:p>
      </dgm:t>
    </dgm:pt>
    <dgm:pt modelId="{E6110B8A-02E5-4808-AE36-C30EB492AD23}" type="sibTrans" cxnId="{3EEFC858-5AF6-485E-A14E-B8019B8F2101}">
      <dgm:prSet/>
      <dgm:spPr/>
      <dgm:t>
        <a:bodyPr/>
        <a:lstStyle/>
        <a:p>
          <a:endParaRPr lang="en-US" sz="1600" b="1"/>
        </a:p>
      </dgm:t>
    </dgm:pt>
    <dgm:pt modelId="{DFE5E4D9-736A-413B-931A-494917B80B74}">
      <dgm:prSet phldrT="[Text]" custT="1"/>
      <dgm:spPr/>
      <dgm:t>
        <a:bodyPr/>
        <a:lstStyle/>
        <a:p>
          <a:r>
            <a:rPr lang="en-US" sz="2000" b="1" dirty="0">
              <a:latin typeface="Gidole" panose="020B0604020202020204" charset="0"/>
            </a:rPr>
            <a:t>Nominal</a:t>
          </a:r>
        </a:p>
      </dgm:t>
    </dgm:pt>
    <dgm:pt modelId="{06DAEF35-E9FB-4835-8D30-F22CB478997D}" type="parTrans" cxnId="{C0C5AC01-C4ED-47EA-9385-E68724BD0755}">
      <dgm:prSet/>
      <dgm:spPr/>
      <dgm:t>
        <a:bodyPr/>
        <a:lstStyle/>
        <a:p>
          <a:endParaRPr lang="en-US" sz="1600" b="1"/>
        </a:p>
      </dgm:t>
    </dgm:pt>
    <dgm:pt modelId="{B3816412-06A7-4D1C-9816-26F6FA2C951D}" type="sibTrans" cxnId="{C0C5AC01-C4ED-47EA-9385-E68724BD0755}">
      <dgm:prSet/>
      <dgm:spPr/>
      <dgm:t>
        <a:bodyPr/>
        <a:lstStyle/>
        <a:p>
          <a:endParaRPr lang="en-US" sz="1600" b="1"/>
        </a:p>
      </dgm:t>
    </dgm:pt>
    <dgm:pt modelId="{95676DD3-9B70-4AAC-B17A-81761AFA61E2}">
      <dgm:prSet phldrT="[Text]" custT="1"/>
      <dgm:spPr/>
      <dgm:t>
        <a:bodyPr/>
        <a:lstStyle/>
        <a:p>
          <a:r>
            <a:rPr lang="en-US" sz="20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sz="1600" b="1"/>
        </a:p>
      </dgm:t>
    </dgm:pt>
    <dgm:pt modelId="{83AB9522-0843-457A-AFEB-58B2E7237CC6}" type="sibTrans" cxnId="{23BA00DD-C3EF-4EE3-B3EC-31F714D49E2E}">
      <dgm:prSet/>
      <dgm:spPr/>
      <dgm:t>
        <a:bodyPr/>
        <a:lstStyle/>
        <a:p>
          <a:endParaRPr lang="en-US" sz="16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18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sz="1400" b="1"/>
        </a:p>
      </dgm:t>
    </dgm:pt>
    <dgm:pt modelId="{2E9EBE68-E77A-4C5C-A0BE-6788800B17A7}" type="sibTrans" cxnId="{28476DFF-4487-4DAE-9C2E-77D6C4F274FE}">
      <dgm:prSet/>
      <dgm:spPr/>
      <dgm:t>
        <a:bodyPr/>
        <a:lstStyle/>
        <a:p>
          <a:endParaRPr lang="en-US" sz="1400" b="1"/>
        </a:p>
      </dgm:t>
    </dgm:pt>
    <dgm:pt modelId="{C868788A-01CE-4199-86A3-203974468A9F}">
      <dgm:prSet phldrT="[Text]" custT="1"/>
      <dgm:spPr/>
      <dgm:t>
        <a:bodyPr/>
        <a:lstStyle/>
        <a:p>
          <a:r>
            <a:rPr lang="en-US" sz="18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sz="1400" b="1"/>
        </a:p>
      </dgm:t>
    </dgm:pt>
    <dgm:pt modelId="{FCA2E8E2-95BE-4A04-B3B1-9BADB6D42B13}" type="sibTrans" cxnId="{444B6A1A-0EC6-4444-86FD-BD8C0A0AB02D}">
      <dgm:prSet/>
      <dgm:spPr/>
      <dgm:t>
        <a:bodyPr/>
        <a:lstStyle/>
        <a:p>
          <a:endParaRPr lang="en-US" sz="1400" b="1"/>
        </a:p>
      </dgm:t>
    </dgm:pt>
    <dgm:pt modelId="{ACD507E6-DF99-4D93-AA71-86AD14EDDA82}">
      <dgm:prSet phldrT="[Text]" custT="1"/>
      <dgm:spPr/>
      <dgm:t>
        <a:bodyPr/>
        <a:lstStyle/>
        <a:p>
          <a:r>
            <a:rPr lang="en-US" sz="18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sz="1400" b="1"/>
        </a:p>
      </dgm:t>
    </dgm:pt>
    <dgm:pt modelId="{5A5C5AC4-A070-473F-8EBE-821AC373AF11}" type="sibTrans" cxnId="{F8DBA594-71C7-4F30-9E7E-BF72FECA4662}">
      <dgm:prSet/>
      <dgm:spPr/>
      <dgm:t>
        <a:bodyPr/>
        <a:lstStyle/>
        <a:p>
          <a:endParaRPr lang="en-US" sz="1400"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7111172" y="3262196"/>
          <a:ext cx="1108579" cy="225059"/>
        </a:xfrm>
        <a:custGeom>
          <a:avLst/>
          <a:gdLst/>
          <a:ahLst/>
          <a:cxnLst/>
          <a:rect l="0" t="0" r="0" b="0"/>
          <a:pathLst>
            <a:path>
              <a:moveTo>
                <a:pt x="0" y="0"/>
              </a:moveTo>
              <a:lnTo>
                <a:pt x="0" y="113422"/>
              </a:lnTo>
              <a:lnTo>
                <a:pt x="1108579" y="113422"/>
              </a:lnTo>
              <a:lnTo>
                <a:pt x="1108579"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6254948" y="3262196"/>
          <a:ext cx="856224" cy="225059"/>
        </a:xfrm>
        <a:custGeom>
          <a:avLst/>
          <a:gdLst/>
          <a:ahLst/>
          <a:cxnLst/>
          <a:rect l="0" t="0" r="0" b="0"/>
          <a:pathLst>
            <a:path>
              <a:moveTo>
                <a:pt x="856224" y="0"/>
              </a:moveTo>
              <a:lnTo>
                <a:pt x="85622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4844434" y="2322663"/>
          <a:ext cx="2266738" cy="225059"/>
        </a:xfrm>
        <a:custGeom>
          <a:avLst/>
          <a:gdLst/>
          <a:ahLst/>
          <a:cxnLst/>
          <a:rect l="0" t="0" r="0" b="0"/>
          <a:pathLst>
            <a:path>
              <a:moveTo>
                <a:pt x="0" y="0"/>
              </a:moveTo>
              <a:lnTo>
                <a:pt x="0" y="113422"/>
              </a:lnTo>
              <a:lnTo>
                <a:pt x="2266738" y="113422"/>
              </a:lnTo>
              <a:lnTo>
                <a:pt x="2266738"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2325340" y="3262196"/>
          <a:ext cx="1964804" cy="225059"/>
        </a:xfrm>
        <a:custGeom>
          <a:avLst/>
          <a:gdLst/>
          <a:ahLst/>
          <a:cxnLst/>
          <a:rect l="0" t="0" r="0" b="0"/>
          <a:pathLst>
            <a:path>
              <a:moveTo>
                <a:pt x="0" y="0"/>
              </a:moveTo>
              <a:lnTo>
                <a:pt x="0" y="113422"/>
              </a:lnTo>
              <a:lnTo>
                <a:pt x="1964804" y="113422"/>
              </a:lnTo>
              <a:lnTo>
                <a:pt x="1964804"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2279620" y="3262196"/>
          <a:ext cx="91440" cy="225059"/>
        </a:xfrm>
        <a:custGeom>
          <a:avLst/>
          <a:gdLst/>
          <a:ahLst/>
          <a:cxnLst/>
          <a:rect l="0" t="0" r="0" b="0"/>
          <a:pathLst>
            <a:path>
              <a:moveTo>
                <a:pt x="45720" y="0"/>
              </a:moveTo>
              <a:lnTo>
                <a:pt x="45720" y="225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360536" y="3262196"/>
          <a:ext cx="1964804" cy="225059"/>
        </a:xfrm>
        <a:custGeom>
          <a:avLst/>
          <a:gdLst/>
          <a:ahLst/>
          <a:cxnLst/>
          <a:rect l="0" t="0" r="0" b="0"/>
          <a:pathLst>
            <a:path>
              <a:moveTo>
                <a:pt x="1964804" y="0"/>
              </a:moveTo>
              <a:lnTo>
                <a:pt x="196480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2325340" y="2322663"/>
          <a:ext cx="2519094" cy="225059"/>
        </a:xfrm>
        <a:custGeom>
          <a:avLst/>
          <a:gdLst/>
          <a:ahLst/>
          <a:cxnLst/>
          <a:rect l="0" t="0" r="0" b="0"/>
          <a:pathLst>
            <a:path>
              <a:moveTo>
                <a:pt x="2519094" y="0"/>
              </a:moveTo>
              <a:lnTo>
                <a:pt x="2519094" y="113422"/>
              </a:lnTo>
              <a:lnTo>
                <a:pt x="0" y="113422"/>
              </a:lnTo>
              <a:lnTo>
                <a:pt x="0" y="225059"/>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4487197" y="1608188"/>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5201671" y="1606402"/>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Variable</a:t>
          </a:r>
        </a:p>
      </dsp:txBody>
      <dsp:txXfrm>
        <a:off x="5201671" y="1606402"/>
        <a:ext cx="1071711" cy="714474"/>
      </dsp:txXfrm>
    </dsp:sp>
    <dsp:sp modelId="{0EC82F2C-CA1B-4A34-AF62-64A49F0907A9}">
      <dsp:nvSpPr>
        <dsp:cNvPr id="0" name=""/>
        <dsp:cNvSpPr/>
      </dsp:nvSpPr>
      <dsp:spPr>
        <a:xfrm>
          <a:off x="1968103"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2682577" y="2545936"/>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Categorical</a:t>
          </a:r>
        </a:p>
      </dsp:txBody>
      <dsp:txXfrm>
        <a:off x="2682577" y="2545936"/>
        <a:ext cx="1071711" cy="714474"/>
      </dsp:txXfrm>
    </dsp:sp>
    <dsp:sp modelId="{C1CF1683-1A9D-4D43-9406-72AFC8B9CC57}">
      <dsp:nvSpPr>
        <dsp:cNvPr id="0" name=""/>
        <dsp:cNvSpPr/>
      </dsp:nvSpPr>
      <dsp:spPr>
        <a:xfrm>
          <a:off x="3299"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717773"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Binary</a:t>
          </a:r>
        </a:p>
      </dsp:txBody>
      <dsp:txXfrm>
        <a:off x="717773" y="3485469"/>
        <a:ext cx="1071711" cy="714474"/>
      </dsp:txXfrm>
    </dsp:sp>
    <dsp:sp modelId="{75BE8E6F-2998-418F-AA21-610C3926C412}">
      <dsp:nvSpPr>
        <dsp:cNvPr id="0" name=""/>
        <dsp:cNvSpPr/>
      </dsp:nvSpPr>
      <dsp:spPr>
        <a:xfrm>
          <a:off x="1968103"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2682577"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Nominal</a:t>
          </a:r>
        </a:p>
      </dsp:txBody>
      <dsp:txXfrm>
        <a:off x="2682577" y="3485469"/>
        <a:ext cx="1071711" cy="714474"/>
      </dsp:txXfrm>
    </dsp:sp>
    <dsp:sp modelId="{A97A5EC9-C14B-445C-BAC2-BDF992A5A4A0}">
      <dsp:nvSpPr>
        <dsp:cNvPr id="0" name=""/>
        <dsp:cNvSpPr/>
      </dsp:nvSpPr>
      <dsp:spPr>
        <a:xfrm>
          <a:off x="3932907"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4647381"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Ordinal</a:t>
          </a:r>
        </a:p>
      </dsp:txBody>
      <dsp:txXfrm>
        <a:off x="4647381" y="3485469"/>
        <a:ext cx="1071711" cy="714474"/>
      </dsp:txXfrm>
    </dsp:sp>
    <dsp:sp modelId="{0D703642-B286-4FCF-919D-492CEAD1AAEF}">
      <dsp:nvSpPr>
        <dsp:cNvPr id="0" name=""/>
        <dsp:cNvSpPr/>
      </dsp:nvSpPr>
      <dsp:spPr>
        <a:xfrm>
          <a:off x="6753935" y="2547722"/>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7547051" y="2540263"/>
          <a:ext cx="1576423"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Quantitative</a:t>
          </a:r>
        </a:p>
      </dsp:txBody>
      <dsp:txXfrm>
        <a:off x="7547051" y="2540263"/>
        <a:ext cx="1576423" cy="714474"/>
      </dsp:txXfrm>
    </dsp:sp>
    <dsp:sp modelId="{29FF6941-A2F0-4F5E-A260-FA54E556977F}">
      <dsp:nvSpPr>
        <dsp:cNvPr id="0" name=""/>
        <dsp:cNvSpPr/>
      </dsp:nvSpPr>
      <dsp:spPr>
        <a:xfrm>
          <a:off x="5897711"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6612185"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Discrete</a:t>
          </a:r>
        </a:p>
      </dsp:txBody>
      <dsp:txXfrm>
        <a:off x="6612185" y="3485469"/>
        <a:ext cx="1071711" cy="714474"/>
      </dsp:txXfrm>
    </dsp:sp>
    <dsp:sp modelId="{1AB78844-7EEA-4FFA-A269-1431E985F8E1}">
      <dsp:nvSpPr>
        <dsp:cNvPr id="0" name=""/>
        <dsp:cNvSpPr/>
      </dsp:nvSpPr>
      <dsp:spPr>
        <a:xfrm>
          <a:off x="7862515" y="3487256"/>
          <a:ext cx="714474" cy="714474"/>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8576989" y="3485469"/>
          <a:ext cx="1071711" cy="714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Gidole" panose="020B0604020202020204" charset="0"/>
            </a:rPr>
            <a:t>Continuous</a:t>
          </a:r>
        </a:p>
      </dsp:txBody>
      <dsp:txXfrm>
        <a:off x="8576989" y="3485469"/>
        <a:ext cx="1071711" cy="71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3921124" y="2715550"/>
          <a:ext cx="3317875" cy="380047"/>
        </a:xfrm>
        <a:custGeom>
          <a:avLst/>
          <a:gdLst/>
          <a:ahLst/>
          <a:cxnLst/>
          <a:rect l="0" t="0" r="0" b="0"/>
          <a:pathLst>
            <a:path>
              <a:moveTo>
                <a:pt x="0" y="0"/>
              </a:moveTo>
              <a:lnTo>
                <a:pt x="0" y="191531"/>
              </a:lnTo>
              <a:lnTo>
                <a:pt x="3317875" y="191531"/>
              </a:lnTo>
              <a:lnTo>
                <a:pt x="3317875"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3875404" y="2715550"/>
          <a:ext cx="91440" cy="380047"/>
        </a:xfrm>
        <a:custGeom>
          <a:avLst/>
          <a:gdLst/>
          <a:ahLst/>
          <a:cxnLst/>
          <a:rect l="0" t="0" r="0" b="0"/>
          <a:pathLst>
            <a:path>
              <a:moveTo>
                <a:pt x="45720" y="0"/>
              </a:moveTo>
              <a:lnTo>
                <a:pt x="45720" y="3800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603249" y="2715550"/>
          <a:ext cx="3317874" cy="380047"/>
        </a:xfrm>
        <a:custGeom>
          <a:avLst/>
          <a:gdLst/>
          <a:ahLst/>
          <a:cxnLst/>
          <a:rect l="0" t="0" r="0" b="0"/>
          <a:pathLst>
            <a:path>
              <a:moveTo>
                <a:pt x="3317874" y="0"/>
              </a:moveTo>
              <a:lnTo>
                <a:pt x="3317874" y="191531"/>
              </a:lnTo>
              <a:lnTo>
                <a:pt x="0" y="191531"/>
              </a:lnTo>
              <a:lnTo>
                <a:pt x="0" y="380047"/>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3317874" y="1509050"/>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4524375" y="1506034"/>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Categorical</a:t>
          </a:r>
        </a:p>
      </dsp:txBody>
      <dsp:txXfrm>
        <a:off x="4524375" y="1506034"/>
        <a:ext cx="1809749" cy="1206499"/>
      </dsp:txXfrm>
    </dsp:sp>
    <dsp:sp modelId="{1AC472DA-DC50-427A-B9B6-8D4AF1A721C6}">
      <dsp:nvSpPr>
        <dsp:cNvPr id="0" name=""/>
        <dsp:cNvSpPr/>
      </dsp:nvSpPr>
      <dsp:spPr>
        <a:xfrm>
          <a:off x="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206499"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Binary</a:t>
          </a:r>
        </a:p>
      </dsp:txBody>
      <dsp:txXfrm>
        <a:off x="1206499" y="3092582"/>
        <a:ext cx="1809749" cy="1206499"/>
      </dsp:txXfrm>
    </dsp:sp>
    <dsp:sp modelId="{D85368BC-4140-4808-9EB8-986D185EC83E}">
      <dsp:nvSpPr>
        <dsp:cNvPr id="0" name=""/>
        <dsp:cNvSpPr/>
      </dsp:nvSpPr>
      <dsp:spPr>
        <a:xfrm>
          <a:off x="3317874"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4524375"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Nominal</a:t>
          </a:r>
        </a:p>
      </dsp:txBody>
      <dsp:txXfrm>
        <a:off x="4524375" y="3092582"/>
        <a:ext cx="1809749" cy="1206499"/>
      </dsp:txXfrm>
    </dsp:sp>
    <dsp:sp modelId="{3F43EA89-FA96-41DA-8746-DDC9B854BA79}">
      <dsp:nvSpPr>
        <dsp:cNvPr id="0" name=""/>
        <dsp:cNvSpPr/>
      </dsp:nvSpPr>
      <dsp:spPr>
        <a:xfrm>
          <a:off x="6635750" y="3095598"/>
          <a:ext cx="1206499" cy="1206499"/>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7842250" y="3092582"/>
          <a:ext cx="1809749" cy="120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Gidole" panose="020B0604020202020204" charset="0"/>
            </a:rPr>
            <a:t>Ordinal</a:t>
          </a:r>
        </a:p>
      </dsp:txBody>
      <dsp:txXfrm>
        <a:off x="7842250" y="3092582"/>
        <a:ext cx="1809749" cy="1206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3783979" y="1424234"/>
          <a:ext cx="1910370" cy="437648"/>
        </a:xfrm>
        <a:custGeom>
          <a:avLst/>
          <a:gdLst/>
          <a:ahLst/>
          <a:cxnLst/>
          <a:rect l="0" t="0" r="0" b="0"/>
          <a:pathLst>
            <a:path>
              <a:moveTo>
                <a:pt x="0" y="0"/>
              </a:moveTo>
              <a:lnTo>
                <a:pt x="0" y="220560"/>
              </a:lnTo>
              <a:lnTo>
                <a:pt x="1910370" y="220560"/>
              </a:lnTo>
              <a:lnTo>
                <a:pt x="191037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1873609" y="1424234"/>
          <a:ext cx="1910370" cy="437648"/>
        </a:xfrm>
        <a:custGeom>
          <a:avLst/>
          <a:gdLst/>
          <a:ahLst/>
          <a:cxnLst/>
          <a:rect l="0" t="0" r="0" b="0"/>
          <a:pathLst>
            <a:path>
              <a:moveTo>
                <a:pt x="1910370" y="0"/>
              </a:moveTo>
              <a:lnTo>
                <a:pt x="1910370" y="220560"/>
              </a:lnTo>
              <a:lnTo>
                <a:pt x="0" y="220560"/>
              </a:lnTo>
              <a:lnTo>
                <a:pt x="0" y="437648"/>
              </a:lnTo>
            </a:path>
          </a:pathLst>
        </a:custGeom>
        <a:noFill/>
        <a:ln w="12700" cap="flat" cmpd="sng" algn="ctr">
          <a:solidFill>
            <a:srgbClr val="3D3935"/>
          </a:solidFill>
          <a:prstDash val="solid"/>
          <a:miter lim="800000"/>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3089299" y="34874"/>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4478659" y="31400"/>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Quantitative</a:t>
          </a:r>
        </a:p>
      </dsp:txBody>
      <dsp:txXfrm>
        <a:off x="4478659" y="31400"/>
        <a:ext cx="2084040" cy="1389360"/>
      </dsp:txXfrm>
    </dsp:sp>
    <dsp:sp modelId="{67C8F230-14DA-4915-AC64-0BE854565119}">
      <dsp:nvSpPr>
        <dsp:cNvPr id="0" name=""/>
        <dsp:cNvSpPr/>
      </dsp:nvSpPr>
      <dsp:spPr>
        <a:xfrm>
          <a:off x="1178929"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2568289"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Discrete</a:t>
          </a:r>
        </a:p>
      </dsp:txBody>
      <dsp:txXfrm>
        <a:off x="2568289" y="1858409"/>
        <a:ext cx="2084040" cy="1389360"/>
      </dsp:txXfrm>
    </dsp:sp>
    <dsp:sp modelId="{F6FCE74B-C810-4F6D-AE26-0B5E51B1B26E}">
      <dsp:nvSpPr>
        <dsp:cNvPr id="0" name=""/>
        <dsp:cNvSpPr/>
      </dsp:nvSpPr>
      <dsp:spPr>
        <a:xfrm>
          <a:off x="4999670" y="1861882"/>
          <a:ext cx="1389360" cy="1389360"/>
        </a:xfrm>
        <a:prstGeom prst="ellipse">
          <a:avLst/>
        </a:prstGeom>
        <a:solidFill>
          <a:srgbClr val="CF333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6389030" y="1858409"/>
          <a:ext cx="2084040" cy="138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dole" panose="020B0604020202020204" charset="0"/>
            </a:rPr>
            <a:t>Continuous</a:t>
          </a:r>
        </a:p>
      </dsp:txBody>
      <dsp:txXfrm>
        <a:off x="6389030" y="1858409"/>
        <a:ext cx="2084040" cy="138936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69429-6ED5-4301-866D-519E2D1EB5BF}"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66621-ADCC-4EF8-8003-B9D3E881DCD2}" type="slidenum">
              <a:rPr lang="en-US" smtClean="0"/>
              <a:t>‹#›</a:t>
            </a:fld>
            <a:endParaRPr lang="en-US"/>
          </a:p>
        </p:txBody>
      </p:sp>
    </p:spTree>
    <p:extLst>
      <p:ext uri="{BB962C8B-B14F-4D97-AF65-F5344CB8AC3E}">
        <p14:creationId xmlns:p14="http://schemas.microsoft.com/office/powerpoint/2010/main" val="392453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github.com/summerofgeorge/modal-python-da/blob/main/modal-python-big-picture.ipynb" TargetMode="External"/><Relationship Id="rId2" Type="http://schemas.openxmlformats.org/officeDocument/2006/relationships/slide" Target="../slides/slide193.xml"/><Relationship Id="rId1" Type="http://schemas.openxmlformats.org/officeDocument/2006/relationships/notesMaster" Target="../notesMasters/notesMaster1.xml"/><Relationship Id="rId4" Type="http://schemas.openxmlformats.org/officeDocument/2006/relationships/hyperlink" Target="http://www.seanlahman.com/baseball-archive/statistics/" TargetMode="Externa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2</a:t>
            </a:fld>
            <a:endParaRPr lang="en-US"/>
          </a:p>
        </p:txBody>
      </p:sp>
    </p:spTree>
    <p:extLst>
      <p:ext uri="{BB962C8B-B14F-4D97-AF65-F5344CB8AC3E}">
        <p14:creationId xmlns:p14="http://schemas.microsoft.com/office/powerpoint/2010/main" val="24549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108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109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110</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111</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112</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113</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114</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115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116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you’ll see that’s interesting about Power Query is that is has brought a lot of best practices in IT into Excel, one of those being the “extract, transform and load” methodology. So, I want take a brief pulse check here, is this a term you have heard of before? And honestly if you don’t, that’s why you are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7150268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118</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119</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120</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121</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122</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123</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124</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125</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126</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127</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be very scientific here and go to Wikipedia to explain how extract, transform, load or ETL methodologies work.</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5436945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128</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129</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130</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131</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132</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133</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134</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135</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136</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137</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ETL achieves quite a few purposes, and as the name implies it works in three steps:</a:t>
            </a:r>
          </a:p>
          <a:p>
            <a:r>
              <a:rPr lang="en-US" dirty="0"/>
              <a:t>- First, you want to extract the information from some outside source, this can be anything from a database to a web page.</a:t>
            </a:r>
          </a:p>
          <a:p>
            <a:r>
              <a:rPr lang="en-US" dirty="0"/>
              <a:t>- Then, you want to transform it. This could be cleaning the data, filtering it, checking for assumptions, you get the idea.</a:t>
            </a:r>
          </a:p>
          <a:p>
            <a:r>
              <a:rPr lang="en-US" dirty="0"/>
              <a:t>- Finally, loading the data, this places it in a format that is accessible for end users to work with. </a:t>
            </a:r>
          </a:p>
          <a:p>
            <a:endParaRPr lang="en-US" dirty="0"/>
          </a:p>
          <a:p>
            <a:endParaRPr lang="en-US" dirty="0"/>
          </a:p>
          <a:p>
            <a:endParaRPr lang="en-US" dirty="0"/>
          </a:p>
          <a:p>
            <a:r>
              <a:rPr lang="en-US" dirty="0"/>
              <a:t>https://unsplash.com/photos/QUHlPs4y8PQ  </a:t>
            </a:r>
          </a:p>
          <a:p>
            <a:r>
              <a:rPr lang="en-US" dirty="0"/>
              <a:t>https://pixabay.com/photos/tee-tea-bags-teas-drink-herbal-tea-1252397/  </a:t>
            </a:r>
          </a:p>
          <a:p>
            <a:r>
              <a:rPr lang="en-US" dirty="0"/>
              <a:t>https://pixabay.com/photos/construction-worker-welding-welder-1717893/  </a:t>
            </a:r>
          </a:p>
          <a:p>
            <a:r>
              <a:rPr lang="en-US" dirty="0"/>
              <a:t>https://pixabay.com/photos/gift-box-gifts-packaging-box-2458012/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959031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138</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139</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140</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141</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142</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143</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144</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145</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146</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147</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ETL is all over the IT landscape and is considered a best practice when you are working with large amounts of disparate data that need to be “fit for general office consumption.” It’s not just an Excel thing, and in fact this is a pretty disruptive tool to have in Excel, and it really busts a lot of the myths about what Excel can and can’t be which I would like to cover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81058128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148</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149</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150</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152</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153</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154</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155</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156</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157</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https://pixabay.com/photos/laboratory-analysis-chemistry-2815641/  </a:t>
            </a:r>
          </a:p>
          <a:p>
            <a:endParaRPr lang="en-US" dirty="0"/>
          </a:p>
          <a:p>
            <a:r>
              <a:rPr lang="en-US" dirty="0"/>
              <a:t>Now, the idea of reproducibility is that, the process of getting to some output is fully transparent and it’s possible to walk through each step of the process and get the same result at the end. A lot of typical Excel reporting is not fully reproducible, for example consider a report that depends on you deleting columns A through C to work. Now, if I was going into that final report to understand how it was built, there would really be no way for me to know that, right? On the other hand, a fully reproducible report would show me that, and ideally I’d just click a button and it would do it for me.</a:t>
            </a:r>
          </a:p>
          <a:p>
            <a:endParaRPr lang="en-US" dirty="0"/>
          </a:p>
          <a:p>
            <a:r>
              <a:rPr lang="en-US" dirty="0"/>
              <a:t>In data work, reproducibility is often achieved by powering an analysis with code, so that you can indeed run a script and watch the results emerge one line at a time. Now, the nice thing about Power Query is that it is a code-driven process, so it is reproducible. So does this mean you need to learn how to code in this class? Not necessarily right now. For everyday data cleaning processes, we can use menu-driven options, that will produce code in a Microsoft computer language called M, and now our data-cleaning steps are fully reproducible, in Excel, with no code needed. So that is really cool and a huge myth busted.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48723344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158</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160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161</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162</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163</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165</a:t>
            </a:fld>
            <a:endParaRPr lang="en-US"/>
          </a:p>
        </p:txBody>
      </p:sp>
    </p:spTree>
    <p:extLst>
      <p:ext uri="{BB962C8B-B14F-4D97-AF65-F5344CB8AC3E}">
        <p14:creationId xmlns:p14="http://schemas.microsoft.com/office/powerpoint/2010/main" val="403752133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166</a:t>
            </a:fld>
            <a:endParaRPr lang="en-US"/>
          </a:p>
        </p:txBody>
      </p:sp>
    </p:spTree>
    <p:extLst>
      <p:ext uri="{BB962C8B-B14F-4D97-AF65-F5344CB8AC3E}">
        <p14:creationId xmlns:p14="http://schemas.microsoft.com/office/powerpoint/2010/main" val="271991639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PQ and the </a:t>
            </a:r>
            <a:r>
              <a:rPr lang="en-US" dirty="0" err="1"/>
              <a:t>Toolpak</a:t>
            </a:r>
            <a:r>
              <a:rPr lang="en-US" dirty="0"/>
              <a:t> can handle a lot. Otherwise Microsoft wouldn’t have build them. But at the same time Python can handle a lot otherwise that wouldn’t be under development. </a:t>
            </a:r>
          </a:p>
        </p:txBody>
      </p:sp>
      <p:sp>
        <p:nvSpPr>
          <p:cNvPr id="4" name="Slide Number Placeholder 3"/>
          <p:cNvSpPr>
            <a:spLocks noGrp="1"/>
          </p:cNvSpPr>
          <p:nvPr>
            <p:ph type="sldNum" sz="quarter" idx="5"/>
          </p:nvPr>
        </p:nvSpPr>
        <p:spPr/>
        <p:txBody>
          <a:bodyPr/>
          <a:lstStyle/>
          <a:p>
            <a:fld id="{3BB66621-ADCC-4EF8-8003-B9D3E881DCD2}" type="slidenum">
              <a:rPr lang="en-US" smtClean="0"/>
              <a:t>167</a:t>
            </a:fld>
            <a:endParaRPr lang="en-US"/>
          </a:p>
        </p:txBody>
      </p:sp>
    </p:spTree>
    <p:extLst>
      <p:ext uri="{BB962C8B-B14F-4D97-AF65-F5344CB8AC3E}">
        <p14:creationId xmlns:p14="http://schemas.microsoft.com/office/powerpoint/2010/main" val="11889431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168</a:t>
            </a:fld>
            <a:endParaRPr lang="en-US"/>
          </a:p>
        </p:txBody>
      </p:sp>
    </p:spTree>
    <p:extLst>
      <p:ext uri="{BB962C8B-B14F-4D97-AF65-F5344CB8AC3E}">
        <p14:creationId xmlns:p14="http://schemas.microsoft.com/office/powerpoint/2010/main" val="70268013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169</a:t>
            </a:fld>
            <a:endParaRPr lang="en-US"/>
          </a:p>
        </p:txBody>
      </p:sp>
    </p:spTree>
    <p:extLst>
      <p:ext uri="{BB962C8B-B14F-4D97-AF65-F5344CB8AC3E}">
        <p14:creationId xmlns:p14="http://schemas.microsoft.com/office/powerpoint/2010/main" val="1499244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https://pixabay.com/illustrations/grid-isolation-table-lamp-beetle-2088884/  </a:t>
            </a:r>
          </a:p>
          <a:p>
            <a:r>
              <a:rPr lang="en-US" dirty="0"/>
              <a:t>This is the type of data that in fairness we are more used to working with in classic Excel, data that comes in a nice rectangular shape, usually coming from an Excel workbook or csv file. If the data were in a so-called “unstructured” format, such as song lyrics or a website structure, good luck with using Excel for that.</a:t>
            </a:r>
          </a:p>
          <a:p>
            <a:endParaRPr lang="en-US" dirty="0"/>
          </a:p>
          <a:p>
            <a:r>
              <a:rPr lang="en-US" dirty="0"/>
              <a:t>Come over to Power Query and there is quite an expanded range of possibilities for where data can come from [list on the next page]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0660941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170</a:t>
            </a:fld>
            <a:endParaRPr lang="en-US"/>
          </a:p>
        </p:txBody>
      </p:sp>
    </p:spTree>
    <p:extLst>
      <p:ext uri="{BB962C8B-B14F-4D97-AF65-F5344CB8AC3E}">
        <p14:creationId xmlns:p14="http://schemas.microsoft.com/office/powerpoint/2010/main" val="36575590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171</a:t>
            </a:fld>
            <a:endParaRPr lang="en-US"/>
          </a:p>
        </p:txBody>
      </p:sp>
    </p:spTree>
    <p:extLst>
      <p:ext uri="{BB962C8B-B14F-4D97-AF65-F5344CB8AC3E}">
        <p14:creationId xmlns:p14="http://schemas.microsoft.com/office/powerpoint/2010/main" val="389509870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172</a:t>
            </a:fld>
            <a:endParaRPr lang="en-US"/>
          </a:p>
        </p:txBody>
      </p:sp>
    </p:spTree>
    <p:extLst>
      <p:ext uri="{BB962C8B-B14F-4D97-AF65-F5344CB8AC3E}">
        <p14:creationId xmlns:p14="http://schemas.microsoft.com/office/powerpoint/2010/main" val="124930821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173</a:t>
            </a:fld>
            <a:endParaRPr lang="en-US"/>
          </a:p>
        </p:txBody>
      </p:sp>
    </p:spTree>
    <p:extLst>
      <p:ext uri="{BB962C8B-B14F-4D97-AF65-F5344CB8AC3E}">
        <p14:creationId xmlns:p14="http://schemas.microsoft.com/office/powerpoint/2010/main" val="197118907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174</a:t>
            </a:fld>
            <a:endParaRPr lang="en-US"/>
          </a:p>
        </p:txBody>
      </p:sp>
    </p:spTree>
    <p:extLst>
      <p:ext uri="{BB962C8B-B14F-4D97-AF65-F5344CB8AC3E}">
        <p14:creationId xmlns:p14="http://schemas.microsoft.com/office/powerpoint/2010/main" val="19345597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five things now… </a:t>
            </a:r>
          </a:p>
        </p:txBody>
      </p:sp>
      <p:sp>
        <p:nvSpPr>
          <p:cNvPr id="4" name="Slide Number Placeholder 3"/>
          <p:cNvSpPr>
            <a:spLocks noGrp="1"/>
          </p:cNvSpPr>
          <p:nvPr>
            <p:ph type="sldNum" sz="quarter" idx="5"/>
          </p:nvPr>
        </p:nvSpPr>
        <p:spPr/>
        <p:txBody>
          <a:bodyPr/>
          <a:lstStyle/>
          <a:p>
            <a:fld id="{3BB66621-ADCC-4EF8-8003-B9D3E881DCD2}" type="slidenum">
              <a:rPr lang="en-US" smtClean="0"/>
              <a:t>175</a:t>
            </a:fld>
            <a:endParaRPr lang="en-US"/>
          </a:p>
        </p:txBody>
      </p:sp>
    </p:spTree>
    <p:extLst>
      <p:ext uri="{BB962C8B-B14F-4D97-AF65-F5344CB8AC3E}">
        <p14:creationId xmlns:p14="http://schemas.microsoft.com/office/powerpoint/2010/main" val="364477725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176</a:t>
            </a:fld>
            <a:endParaRPr lang="en-US"/>
          </a:p>
        </p:txBody>
      </p:sp>
    </p:spTree>
    <p:extLst>
      <p:ext uri="{BB962C8B-B14F-4D97-AF65-F5344CB8AC3E}">
        <p14:creationId xmlns:p14="http://schemas.microsoft.com/office/powerpoint/2010/main" val="24861676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remember that being open source means anyone is free to repackage and redistribute code. In the case of Python the official source code lives with the Python foundation and can be found there. It’s more common however to download from the Anaconda _distribution_ of that code. One of the reasons why is Anaconda comes with some goodies that don’t come with the raw </a:t>
            </a:r>
            <a:r>
              <a:rPr lang="en-US" dirty="0" err="1"/>
              <a:t>Pyhon</a:t>
            </a:r>
            <a:r>
              <a:rPr lang="en-US" dirty="0"/>
              <a:t> installation. One of those is the Jupyter notebook, which is a browser-based app we’ll be using to work with Python. </a:t>
            </a:r>
          </a:p>
        </p:txBody>
      </p:sp>
      <p:sp>
        <p:nvSpPr>
          <p:cNvPr id="4" name="Slide Number Placeholder 3"/>
          <p:cNvSpPr>
            <a:spLocks noGrp="1"/>
          </p:cNvSpPr>
          <p:nvPr>
            <p:ph type="sldNum" sz="quarter" idx="5"/>
          </p:nvPr>
        </p:nvSpPr>
        <p:spPr/>
        <p:txBody>
          <a:bodyPr/>
          <a:lstStyle/>
          <a:p>
            <a:fld id="{3BB66621-ADCC-4EF8-8003-B9D3E881DCD2}" type="slidenum">
              <a:rPr lang="en-US" smtClean="0"/>
              <a:t>177</a:t>
            </a:fld>
            <a:endParaRPr lang="en-US"/>
          </a:p>
        </p:txBody>
      </p:sp>
    </p:spTree>
    <p:extLst>
      <p:ext uri="{BB962C8B-B14F-4D97-AF65-F5344CB8AC3E}">
        <p14:creationId xmlns:p14="http://schemas.microsoft.com/office/powerpoint/2010/main" val="249201351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In the demo you’ll get a tour of the notebook and how to work a bit with functions and objects.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178</a:t>
            </a:fld>
            <a:endParaRPr lang="en-US"/>
          </a:p>
        </p:txBody>
      </p:sp>
    </p:spTree>
    <p:extLst>
      <p:ext uri="{BB962C8B-B14F-4D97-AF65-F5344CB8AC3E}">
        <p14:creationId xmlns:p14="http://schemas.microsoft.com/office/powerpoint/2010/main" val="300348092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179</a:t>
            </a:fld>
            <a:endParaRPr lang="en-US"/>
          </a:p>
        </p:txBody>
      </p:sp>
    </p:spTree>
    <p:extLst>
      <p:ext uri="{BB962C8B-B14F-4D97-AF65-F5344CB8AC3E}">
        <p14:creationId xmlns:p14="http://schemas.microsoft.com/office/powerpoint/2010/main" val="157805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types of data and more are fair game to be loaded into Power Query. Where things get really interesting is you are able to combine data from these disparate sources into one consumable data source.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5087380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180</a:t>
            </a:fld>
            <a:endParaRPr lang="en-US"/>
          </a:p>
        </p:txBody>
      </p:sp>
    </p:spTree>
    <p:extLst>
      <p:ext uri="{BB962C8B-B14F-4D97-AF65-F5344CB8AC3E}">
        <p14:creationId xmlns:p14="http://schemas.microsoft.com/office/powerpoint/2010/main" val="260176675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181</a:t>
            </a:fld>
            <a:endParaRPr lang="en-US"/>
          </a:p>
        </p:txBody>
      </p:sp>
    </p:spTree>
    <p:extLst>
      <p:ext uri="{BB962C8B-B14F-4D97-AF65-F5344CB8AC3E}">
        <p14:creationId xmlns:p14="http://schemas.microsoft.com/office/powerpoint/2010/main" val="31454420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182</a:t>
            </a:fld>
            <a:endParaRPr lang="en-US"/>
          </a:p>
        </p:txBody>
      </p:sp>
    </p:spTree>
    <p:extLst>
      <p:ext uri="{BB962C8B-B14F-4D97-AF65-F5344CB8AC3E}">
        <p14:creationId xmlns:p14="http://schemas.microsoft.com/office/powerpoint/2010/main" val="115545011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183</a:t>
            </a:fld>
            <a:endParaRPr lang="en-US"/>
          </a:p>
        </p:txBody>
      </p:sp>
    </p:spTree>
    <p:extLst>
      <p:ext uri="{BB962C8B-B14F-4D97-AF65-F5344CB8AC3E}">
        <p14:creationId xmlns:p14="http://schemas.microsoft.com/office/powerpoint/2010/main" val="197622876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184</a:t>
            </a:fld>
            <a:endParaRPr lang="en-US"/>
          </a:p>
        </p:txBody>
      </p:sp>
    </p:spTree>
    <p:extLst>
      <p:ext uri="{BB962C8B-B14F-4D97-AF65-F5344CB8AC3E}">
        <p14:creationId xmlns:p14="http://schemas.microsoft.com/office/powerpoint/2010/main" val="33021077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185</a:t>
            </a:fld>
            <a:endParaRPr lang="en-US"/>
          </a:p>
        </p:txBody>
      </p:sp>
    </p:spTree>
    <p:extLst>
      <p:ext uri="{BB962C8B-B14F-4D97-AF65-F5344CB8AC3E}">
        <p14:creationId xmlns:p14="http://schemas.microsoft.com/office/powerpoint/2010/main" val="5922865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186</a:t>
            </a:fld>
            <a:endParaRPr lang="en-US"/>
          </a:p>
        </p:txBody>
      </p:sp>
    </p:spTree>
    <p:extLst>
      <p:ext uri="{BB962C8B-B14F-4D97-AF65-F5344CB8AC3E}">
        <p14:creationId xmlns:p14="http://schemas.microsoft.com/office/powerpoint/2010/main" val="137192438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187</a:t>
            </a:fld>
            <a:endParaRPr lang="en-US"/>
          </a:p>
        </p:txBody>
      </p:sp>
    </p:spTree>
    <p:extLst>
      <p:ext uri="{BB962C8B-B14F-4D97-AF65-F5344CB8AC3E}">
        <p14:creationId xmlns:p14="http://schemas.microsoft.com/office/powerpoint/2010/main" val="60730097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thing unique to open source programs is this idea of packages. You can kind of think of this as like add-ins for Excel – the analogy I like to use is as apps on a phone. </a:t>
            </a:r>
          </a:p>
        </p:txBody>
      </p:sp>
      <p:sp>
        <p:nvSpPr>
          <p:cNvPr id="4" name="Slide Number Placeholder 3"/>
          <p:cNvSpPr>
            <a:spLocks noGrp="1"/>
          </p:cNvSpPr>
          <p:nvPr>
            <p:ph type="sldNum" sz="quarter" idx="5"/>
          </p:nvPr>
        </p:nvSpPr>
        <p:spPr/>
        <p:txBody>
          <a:bodyPr/>
          <a:lstStyle/>
          <a:p>
            <a:fld id="{3BB66621-ADCC-4EF8-8003-B9D3E881DCD2}" type="slidenum">
              <a:rPr lang="en-US" smtClean="0"/>
              <a:t>188</a:t>
            </a:fld>
            <a:endParaRPr lang="en-US"/>
          </a:p>
        </p:txBody>
      </p:sp>
    </p:spTree>
    <p:extLst>
      <p:ext uri="{BB962C8B-B14F-4D97-AF65-F5344CB8AC3E}">
        <p14:creationId xmlns:p14="http://schemas.microsoft.com/office/powerpoint/2010/main" val="143872030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people get confused about is why learn Python if you’re getting into Power Query… or which to focus on.</a:t>
            </a:r>
          </a:p>
          <a:p>
            <a:endParaRPr lang="en-US" dirty="0"/>
          </a:p>
          <a:p>
            <a:r>
              <a:rPr lang="en-US" dirty="0"/>
              <a:t>You’re not leaving Microsoft’s stack. I have some documentation and a great book here. Now of course these are more about </a:t>
            </a:r>
            <a:r>
              <a:rPr lang="en-US" dirty="0" err="1"/>
              <a:t>PowerBI</a:t>
            </a:r>
            <a:r>
              <a:rPr lang="en-US" dirty="0"/>
              <a:t> but there’s every indication there’s more to come with Excel. </a:t>
            </a:r>
          </a:p>
        </p:txBody>
      </p:sp>
      <p:sp>
        <p:nvSpPr>
          <p:cNvPr id="4" name="Slide Number Placeholder 3"/>
          <p:cNvSpPr>
            <a:spLocks noGrp="1"/>
          </p:cNvSpPr>
          <p:nvPr>
            <p:ph type="sldNum" sz="quarter" idx="5"/>
          </p:nvPr>
        </p:nvSpPr>
        <p:spPr/>
        <p:txBody>
          <a:bodyPr/>
          <a:lstStyle/>
          <a:p>
            <a:fld id="{3BB66621-ADCC-4EF8-8003-B9D3E881DCD2}" type="slidenum">
              <a:rPr lang="en-US" smtClean="0"/>
              <a:t>189</a:t>
            </a:fld>
            <a:endParaRPr lang="en-US"/>
          </a:p>
        </p:txBody>
      </p:sp>
    </p:spTree>
    <p:extLst>
      <p:ext uri="{BB962C8B-B14F-4D97-AF65-F5344CB8AC3E}">
        <p14:creationId xmlns:p14="http://schemas.microsoft.com/office/powerpoint/2010/main" val="345512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last myth I want to bust here, is that Excel can’t handle large datasets. Now, with “classical Excel” this was probably true, that Excel just couldn’t handle some of those bigger datasets that a lot of data analysts are working with these days, but that’s just not true when you are using Power Query [example on next slide]</a:t>
            </a:r>
          </a:p>
          <a:p>
            <a:endParaRPr lang="en-US" dirty="0"/>
          </a:p>
          <a:p>
            <a:r>
              <a:rPr lang="en-US" dirty="0"/>
              <a:t>https://pixabay.com/photos/amphibian-turtle-animal-armor-blur-1850190/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440613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scary, it’s literally learning another language! </a:t>
            </a:r>
          </a:p>
        </p:txBody>
      </p:sp>
      <p:sp>
        <p:nvSpPr>
          <p:cNvPr id="4" name="Slide Number Placeholder 3"/>
          <p:cNvSpPr>
            <a:spLocks noGrp="1"/>
          </p:cNvSpPr>
          <p:nvPr>
            <p:ph type="sldNum" sz="quarter" idx="5"/>
          </p:nvPr>
        </p:nvSpPr>
        <p:spPr/>
        <p:txBody>
          <a:bodyPr/>
          <a:lstStyle/>
          <a:p>
            <a:fld id="{3BB66621-ADCC-4EF8-8003-B9D3E881DCD2}" type="slidenum">
              <a:rPr lang="en-US" smtClean="0"/>
              <a:t>190</a:t>
            </a:fld>
            <a:endParaRPr lang="en-US"/>
          </a:p>
        </p:txBody>
      </p:sp>
    </p:spTree>
    <p:extLst>
      <p:ext uri="{BB962C8B-B14F-4D97-AF65-F5344CB8AC3E}">
        <p14:creationId xmlns:p14="http://schemas.microsoft.com/office/powerpoint/2010/main" val="202607744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again, what I want to do here is just show you the basics of working with Jupyter. You will see in the repo there is an option to launch an interactive session, so do that and let’s navigate the four sections of Jupyter and get comfortable working there. </a:t>
            </a:r>
          </a:p>
          <a:p>
            <a:endParaRPr lang="en-US" dirty="0"/>
          </a:p>
          <a:p>
            <a:r>
              <a:rPr lang="en-US" dirty="0"/>
              <a:t>Possibly come up with some demo notes for this  </a:t>
            </a:r>
          </a:p>
        </p:txBody>
      </p:sp>
      <p:sp>
        <p:nvSpPr>
          <p:cNvPr id="4" name="Slide Number Placeholder 3"/>
          <p:cNvSpPr>
            <a:spLocks noGrp="1"/>
          </p:cNvSpPr>
          <p:nvPr>
            <p:ph type="sldNum" sz="quarter" idx="5"/>
          </p:nvPr>
        </p:nvSpPr>
        <p:spPr/>
        <p:txBody>
          <a:bodyPr/>
          <a:lstStyle/>
          <a:p>
            <a:fld id="{3BB66621-ADCC-4EF8-8003-B9D3E881DCD2}" type="slidenum">
              <a:rPr lang="en-US" smtClean="0"/>
              <a:t>191</a:t>
            </a:fld>
            <a:endParaRPr lang="en-US"/>
          </a:p>
        </p:txBody>
      </p:sp>
    </p:spTree>
    <p:extLst>
      <p:ext uri="{BB962C8B-B14F-4D97-AF65-F5344CB8AC3E}">
        <p14:creationId xmlns:p14="http://schemas.microsoft.com/office/powerpoint/2010/main" val="13099470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1c8bb1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1c8bb1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highlight>
                  <a:schemeClr val="accent4"/>
                </a:highlight>
              </a:rPr>
              <a:t>Start by: 9:35</a:t>
            </a:r>
            <a:endParaRPr>
              <a:highlight>
                <a:schemeClr val="accent4"/>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Link to notebook: </a:t>
            </a:r>
            <a:r>
              <a:rPr lang="en" u="sng">
                <a:solidFill>
                  <a:schemeClr val="hlink"/>
                </a:solidFill>
                <a:hlinkClick r:id="rId3"/>
              </a:rPr>
              <a:t>https://github.com/summerofgeorge/modal-python-da/blob/main/modal-python-big-picture.ipynb</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in data from </a:t>
            </a:r>
            <a:r>
              <a:rPr lang="en" u="sng">
                <a:solidFill>
                  <a:schemeClr val="hlink"/>
                </a:solidFill>
                <a:hlinkClick r:id="rId4"/>
              </a:rPr>
              <a:t>Sean Lahman’s baseball database</a:t>
            </a:r>
            <a:endParaRPr/>
          </a:p>
          <a:p>
            <a:pPr marL="0" lvl="0" indent="0" algn="l" rtl="0">
              <a:spcBef>
                <a:spcPts val="0"/>
              </a:spcBef>
              <a:spcAft>
                <a:spcPts val="0"/>
              </a:spcAft>
              <a:buClr>
                <a:schemeClr val="dk1"/>
              </a:buClr>
              <a:buSzPts val="1100"/>
              <a:buFont typeface="Arial"/>
              <a:buNone/>
            </a:pPr>
            <a:r>
              <a:rPr lang="en"/>
              <a:t>Visualize and explore records – what does this data look like? What can it tell us? What do we need to do to get it clean? </a:t>
            </a:r>
            <a:endParaRPr/>
          </a:p>
          <a:p>
            <a:pPr marL="0" lvl="0" indent="0" algn="l" rtl="0">
              <a:spcBef>
                <a:spcPts val="0"/>
              </a:spcBef>
              <a:spcAft>
                <a:spcPts val="0"/>
              </a:spcAft>
              <a:buClr>
                <a:schemeClr val="dk1"/>
              </a:buClr>
              <a:buSzPts val="1100"/>
              <a:buFont typeface="Arial"/>
              <a:buNone/>
            </a:pPr>
            <a:r>
              <a:rPr lang="en"/>
              <a:t>Salary analysis: Do higher payrolls attract larger crowds? </a:t>
            </a:r>
            <a:endParaRPr/>
          </a:p>
          <a:p>
            <a:pPr marL="0" lvl="0" indent="0" algn="l" rtl="0">
              <a:spcBef>
                <a:spcPts val="0"/>
              </a:spcBef>
              <a:spcAft>
                <a:spcPts val="0"/>
              </a:spcAft>
              <a:buNone/>
            </a:pPr>
            <a:r>
              <a:rPr lang="en"/>
              <a:t>Produce presentation-worthy Excel summary workbook from Python</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194</a:t>
            </a:fld>
            <a:endParaRPr lang="en-US"/>
          </a:p>
        </p:txBody>
      </p:sp>
    </p:spTree>
    <p:extLst>
      <p:ext uri="{BB962C8B-B14F-4D97-AF65-F5344CB8AC3E}">
        <p14:creationId xmlns:p14="http://schemas.microsoft.com/office/powerpoint/2010/main" val="290508412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196</a:t>
            </a:fld>
            <a:endParaRPr lang="en-US"/>
          </a:p>
        </p:txBody>
      </p:sp>
    </p:spTree>
    <p:extLst>
      <p:ext uri="{BB962C8B-B14F-4D97-AF65-F5344CB8AC3E}">
        <p14:creationId xmlns:p14="http://schemas.microsoft.com/office/powerpoint/2010/main" val="108209227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197</a:t>
            </a:fld>
            <a:endParaRPr lang="en-US"/>
          </a:p>
        </p:txBody>
      </p:sp>
    </p:spTree>
    <p:extLst>
      <p:ext uri="{BB962C8B-B14F-4D97-AF65-F5344CB8AC3E}">
        <p14:creationId xmlns:p14="http://schemas.microsoft.com/office/powerpoint/2010/main" val="12893099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Final chapter. Let’s get into linear regression. You are going to see that while regression has its roots in correlation, the way it works is a little different. </a:t>
            </a:r>
          </a:p>
          <a:p>
            <a:r>
              <a:rPr lang="en-US" dirty="0"/>
              <a:t>You’ve probably all heard that correlation does not equal causation. Well, what does that mean? Let’s take a look right now.</a:t>
            </a:r>
          </a:p>
        </p:txBody>
      </p:sp>
      <p:sp>
        <p:nvSpPr>
          <p:cNvPr id="4" name="Slide Number Placeholder 3"/>
          <p:cNvSpPr>
            <a:spLocks noGrp="1"/>
          </p:cNvSpPr>
          <p:nvPr>
            <p:ph type="sldNum" sz="quarter" idx="5"/>
          </p:nvPr>
        </p:nvSpPr>
        <p:spPr/>
        <p:txBody>
          <a:bodyPr/>
          <a:lstStyle/>
          <a:p>
            <a:fld id="{FFB500C5-13F7-48FC-8160-C29AECF6C602}" type="slidenum">
              <a:rPr lang="en-US" smtClean="0"/>
              <a:t>200</a:t>
            </a:fld>
            <a:endParaRPr lang="en-US"/>
          </a:p>
        </p:txBody>
      </p:sp>
    </p:spTree>
    <p:extLst>
      <p:ext uri="{BB962C8B-B14F-4D97-AF65-F5344CB8AC3E}">
        <p14:creationId xmlns:p14="http://schemas.microsoft.com/office/powerpoint/2010/main" val="9221031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correlation, we are going to do the Pearson correlation.  As always let’s step through the assumptions and hypotheses. </a:t>
            </a:r>
          </a:p>
        </p:txBody>
      </p:sp>
      <p:sp>
        <p:nvSpPr>
          <p:cNvPr id="4" name="Slide Number Placeholder 3"/>
          <p:cNvSpPr>
            <a:spLocks noGrp="1"/>
          </p:cNvSpPr>
          <p:nvPr>
            <p:ph type="sldNum" sz="quarter" idx="5"/>
          </p:nvPr>
        </p:nvSpPr>
        <p:spPr/>
        <p:txBody>
          <a:bodyPr/>
          <a:lstStyle/>
          <a:p>
            <a:fld id="{FFB500C5-13F7-48FC-8160-C29AECF6C602}" type="slidenum">
              <a:rPr lang="en-US" smtClean="0"/>
              <a:t>201</a:t>
            </a:fld>
            <a:endParaRPr lang="en-US"/>
          </a:p>
        </p:txBody>
      </p:sp>
    </p:spTree>
    <p:extLst>
      <p:ext uri="{BB962C8B-B14F-4D97-AF65-F5344CB8AC3E}">
        <p14:creationId xmlns:p14="http://schemas.microsoft.com/office/powerpoint/2010/main" val="38601997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this case we still assume normality, nothing new there. A couple new ones though next. First is that we have a </a:t>
            </a:r>
            <a:r>
              <a:rPr lang="en-US" i="1" dirty="0"/>
              <a:t>linear </a:t>
            </a:r>
            <a:r>
              <a:rPr lang="en-US" i="0" dirty="0"/>
              <a:t>relationship between our two variables, you will see what that means as we get into the demos.</a:t>
            </a:r>
          </a:p>
          <a:p>
            <a:r>
              <a:rPr lang="en-US" i="0" dirty="0"/>
              <a:t>Another new one is that there should be no influential cases, this is similar to the concept of an outlier that you may be familiar with. </a:t>
            </a:r>
          </a:p>
          <a:p>
            <a:endParaRPr lang="en-US" i="0" dirty="0"/>
          </a:p>
          <a:p>
            <a:r>
              <a:rPr lang="en-US" i="0" dirty="0"/>
              <a:t>Because in this process we are looking for a pattern to extrapolate. If there are any individual observations that don’t fit that pattern, that will skew off the pattern.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202</a:t>
            </a:fld>
            <a:endParaRPr lang="en-US"/>
          </a:p>
        </p:txBody>
      </p:sp>
    </p:spTree>
    <p:extLst>
      <p:ext uri="{BB962C8B-B14F-4D97-AF65-F5344CB8AC3E}">
        <p14:creationId xmlns:p14="http://schemas.microsoft.com/office/powerpoint/2010/main" val="178749831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a way to write a formal hypothesis and test for the statistical significance of correlations, but for now let’s just focus on interpreting the raw “correlation coefficient” that is returned when you correlate two variables. This figure will go from -1 to 1 and it indicates the strength of the linear relationship between two variables. </a:t>
            </a:r>
          </a:p>
        </p:txBody>
      </p:sp>
      <p:sp>
        <p:nvSpPr>
          <p:cNvPr id="4" name="Slide Number Placeholder 3"/>
          <p:cNvSpPr>
            <a:spLocks noGrp="1"/>
          </p:cNvSpPr>
          <p:nvPr>
            <p:ph type="sldNum" sz="quarter" idx="5"/>
          </p:nvPr>
        </p:nvSpPr>
        <p:spPr/>
        <p:txBody>
          <a:bodyPr/>
          <a:lstStyle/>
          <a:p>
            <a:fld id="{FFB500C5-13F7-48FC-8160-C29AECF6C602}" type="slidenum">
              <a:rPr lang="en-US" smtClean="0"/>
              <a:t>203</a:t>
            </a:fld>
            <a:endParaRPr lang="en-US"/>
          </a:p>
        </p:txBody>
      </p:sp>
    </p:spTree>
    <p:extLst>
      <p:ext uri="{BB962C8B-B14F-4D97-AF65-F5344CB8AC3E}">
        <p14:creationId xmlns:p14="http://schemas.microsoft.com/office/powerpoint/2010/main" val="2571701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that, a blog post about analyzing 50 million records using Excel. 50 million is pretty significant for most anyone, and Excel could handle it, so dismissing Excel out of hand on account of performance is just not as true anymore with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68924806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an example using the iris dataset. As with most statistical analyses, we will want to both crunch the numbers and draw a picture. These will both give us important context. </a:t>
            </a:r>
          </a:p>
          <a:p>
            <a:endParaRPr lang="en-US" dirty="0"/>
          </a:p>
          <a:p>
            <a:r>
              <a:rPr lang="en-US" dirty="0"/>
              <a:t>Now when we plot our variables, we are going to always plot the </a:t>
            </a:r>
            <a:r>
              <a:rPr lang="en-US" i="1" dirty="0"/>
              <a:t>independent variable </a:t>
            </a:r>
            <a:r>
              <a:rPr lang="en-US" i="0" dirty="0"/>
              <a:t>on the left and the </a:t>
            </a:r>
            <a:r>
              <a:rPr lang="en-US" i="1" dirty="0"/>
              <a:t>dependent </a:t>
            </a:r>
            <a:r>
              <a:rPr lang="en-US" i="0" dirty="0"/>
              <a:t>on the right. Are you familiar with this concept? Let’s do the plotting and then come back to the importance here.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204</a:t>
            </a:fld>
            <a:endParaRPr lang="en-US"/>
          </a:p>
        </p:txBody>
      </p:sp>
    </p:spTree>
    <p:extLst>
      <p:ext uri="{BB962C8B-B14F-4D97-AF65-F5344CB8AC3E}">
        <p14:creationId xmlns:p14="http://schemas.microsoft.com/office/powerpoint/2010/main" val="40656590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classic example of independent versus dependent variables is watering and plant growth. Our independent variable comes first, this is the thing controlled by the researcher, and does not affect the phenomenon of interest. So watering is our independent variable, it’s what we do to observe the results on plant growth.</a:t>
            </a:r>
          </a:p>
          <a:p>
            <a:endParaRPr lang="en-US" dirty="0"/>
          </a:p>
          <a:p>
            <a:r>
              <a:rPr lang="en-US" dirty="0"/>
              <a:t>Our hypothesis then would be that there is no effect of watering on plant growth – that’s our null. So that means our dependent variable </a:t>
            </a:r>
            <a:r>
              <a:rPr lang="en-US" i="1" dirty="0"/>
              <a:t>is </a:t>
            </a:r>
            <a:r>
              <a:rPr lang="en-US" i="0" dirty="0"/>
              <a:t>affected by the independent variable. That is how these work.</a:t>
            </a:r>
            <a:br>
              <a:rPr lang="en-US" i="0" dirty="0"/>
            </a:br>
            <a:br>
              <a:rPr lang="en-US" i="0" dirty="0"/>
            </a:br>
            <a:r>
              <a:rPr lang="en-US" i="0" dirty="0"/>
              <a:t>This is going to become very important here in a bit when we get into regression.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205</a:t>
            </a:fld>
            <a:endParaRPr lang="en-US"/>
          </a:p>
        </p:txBody>
      </p:sp>
    </p:spTree>
    <p:extLst>
      <p:ext uri="{BB962C8B-B14F-4D97-AF65-F5344CB8AC3E}">
        <p14:creationId xmlns:p14="http://schemas.microsoft.com/office/powerpoint/2010/main" val="3104678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moment to walk through an example of why it’s so important to draw a picture of your variables’ relationships. Let’s walk through the Anscombe dataset. </a:t>
            </a:r>
          </a:p>
        </p:txBody>
      </p:sp>
      <p:sp>
        <p:nvSpPr>
          <p:cNvPr id="4" name="Slide Number Placeholder 3"/>
          <p:cNvSpPr>
            <a:spLocks noGrp="1"/>
          </p:cNvSpPr>
          <p:nvPr>
            <p:ph type="sldNum" sz="quarter" idx="5"/>
          </p:nvPr>
        </p:nvSpPr>
        <p:spPr/>
        <p:txBody>
          <a:bodyPr/>
          <a:lstStyle/>
          <a:p>
            <a:fld id="{FFB500C5-13F7-48FC-8160-C29AECF6C602}" type="slidenum">
              <a:rPr lang="en-US" smtClean="0"/>
              <a:t>206</a:t>
            </a:fld>
            <a:endParaRPr lang="en-US"/>
          </a:p>
        </p:txBody>
      </p:sp>
    </p:spTree>
    <p:extLst>
      <p:ext uri="{BB962C8B-B14F-4D97-AF65-F5344CB8AC3E}">
        <p14:creationId xmlns:p14="http://schemas.microsoft.com/office/powerpoint/2010/main" val="8000854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see the importance of the matrix and the charts, go ahead and do a correlation matrix, and focus your attention on examining the relationship between weight and horsepower.</a:t>
            </a:r>
          </a:p>
        </p:txBody>
      </p:sp>
      <p:sp>
        <p:nvSpPr>
          <p:cNvPr id="4" name="Slide Number Placeholder 3"/>
          <p:cNvSpPr>
            <a:spLocks noGrp="1"/>
          </p:cNvSpPr>
          <p:nvPr>
            <p:ph type="sldNum" sz="quarter" idx="5"/>
          </p:nvPr>
        </p:nvSpPr>
        <p:spPr/>
        <p:txBody>
          <a:bodyPr/>
          <a:lstStyle/>
          <a:p>
            <a:fld id="{FFB500C5-13F7-48FC-8160-C29AECF6C602}" type="slidenum">
              <a:rPr lang="en-US" smtClean="0"/>
              <a:t>207</a:t>
            </a:fld>
            <a:endParaRPr lang="en-US"/>
          </a:p>
        </p:txBody>
      </p:sp>
    </p:spTree>
    <p:extLst>
      <p:ext uri="{BB962C8B-B14F-4D97-AF65-F5344CB8AC3E}">
        <p14:creationId xmlns:p14="http://schemas.microsoft.com/office/powerpoint/2010/main" val="276772579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know that correlation measures the extent to which two variables move together linearly. And we drew that relationship with a scatter plot. </a:t>
            </a:r>
          </a:p>
          <a:p>
            <a:r>
              <a:rPr lang="en-US" dirty="0"/>
              <a:t>Now let’s do something a little different, we are doing to fit a line through that scatterplot. And this line will indicate how much we estimate a change in X will affect Y. </a:t>
            </a:r>
          </a:p>
          <a:p>
            <a:r>
              <a:rPr lang="en-US" dirty="0"/>
              <a:t>It’s a subtle difference, but they are different.  So maybe take some time later today, just print out this slide, keep looking at it and it will click I think.</a:t>
            </a:r>
          </a:p>
        </p:txBody>
      </p:sp>
      <p:sp>
        <p:nvSpPr>
          <p:cNvPr id="4" name="Slide Number Placeholder 3"/>
          <p:cNvSpPr>
            <a:spLocks noGrp="1"/>
          </p:cNvSpPr>
          <p:nvPr>
            <p:ph type="sldNum" sz="quarter" idx="5"/>
          </p:nvPr>
        </p:nvSpPr>
        <p:spPr/>
        <p:txBody>
          <a:bodyPr/>
          <a:lstStyle/>
          <a:p>
            <a:fld id="{FFB500C5-13F7-48FC-8160-C29AECF6C602}" type="slidenum">
              <a:rPr lang="en-US" smtClean="0"/>
              <a:t>208</a:t>
            </a:fld>
            <a:endParaRPr lang="en-US"/>
          </a:p>
        </p:txBody>
      </p:sp>
    </p:spTree>
    <p:extLst>
      <p:ext uri="{BB962C8B-B14F-4D97-AF65-F5344CB8AC3E}">
        <p14:creationId xmlns:p14="http://schemas.microsoft.com/office/powerpoint/2010/main" val="368656961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off to the assumptions like the other tests we’ve done. One is that there is a linear relationship between the variables, we had the same for correlation. Also, no influential cases. The other ones we won’t get into so much. They have to do with the </a:t>
            </a:r>
            <a:r>
              <a:rPr lang="en-US" i="1" dirty="0"/>
              <a:t>residuals</a:t>
            </a:r>
            <a:r>
              <a:rPr lang="en-US" i="0" dirty="0"/>
              <a:t>, which you will learn about in a bit.</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209</a:t>
            </a:fld>
            <a:endParaRPr lang="en-US"/>
          </a:p>
        </p:txBody>
      </p:sp>
    </p:spTree>
    <p:extLst>
      <p:ext uri="{BB962C8B-B14F-4D97-AF65-F5344CB8AC3E}">
        <p14:creationId xmlns:p14="http://schemas.microsoft.com/office/powerpoint/2010/main" val="180728228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I want to show you the formula for the line that we are going to fit into our scatter plot. </a:t>
            </a:r>
          </a:p>
        </p:txBody>
      </p:sp>
      <p:sp>
        <p:nvSpPr>
          <p:cNvPr id="4" name="Slide Number Placeholder 3"/>
          <p:cNvSpPr>
            <a:spLocks noGrp="1"/>
          </p:cNvSpPr>
          <p:nvPr>
            <p:ph type="sldNum" sz="quarter" idx="5"/>
          </p:nvPr>
        </p:nvSpPr>
        <p:spPr/>
        <p:txBody>
          <a:bodyPr/>
          <a:lstStyle/>
          <a:p>
            <a:fld id="{FFB500C5-13F7-48FC-8160-C29AECF6C602}" type="slidenum">
              <a:rPr lang="en-US" smtClean="0"/>
              <a:t>210</a:t>
            </a:fld>
            <a:endParaRPr lang="en-US"/>
          </a:p>
        </p:txBody>
      </p:sp>
    </p:spTree>
    <p:extLst>
      <p:ext uri="{BB962C8B-B14F-4D97-AF65-F5344CB8AC3E}">
        <p14:creationId xmlns:p14="http://schemas.microsoft.com/office/powerpoint/2010/main" val="3398325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predicting Y with a straight line. This line will have three components – first is going to be the y intercept. Then we will find a coefficient of the slope multiplied by our independent variable. </a:t>
            </a:r>
          </a:p>
          <a:p>
            <a:r>
              <a:rPr lang="en-US" dirty="0"/>
              <a:t>Then there will be some random error. This is the variation in the dependent variable that our independent variable doesn’t explain. </a:t>
            </a:r>
          </a:p>
        </p:txBody>
      </p:sp>
      <p:sp>
        <p:nvSpPr>
          <p:cNvPr id="4" name="Slide Number Placeholder 3"/>
          <p:cNvSpPr>
            <a:spLocks noGrp="1"/>
          </p:cNvSpPr>
          <p:nvPr>
            <p:ph type="sldNum" sz="quarter" idx="5"/>
          </p:nvPr>
        </p:nvSpPr>
        <p:spPr/>
        <p:txBody>
          <a:bodyPr/>
          <a:lstStyle/>
          <a:p>
            <a:fld id="{FFB500C5-13F7-48FC-8160-C29AECF6C602}" type="slidenum">
              <a:rPr lang="en-US" smtClean="0"/>
              <a:t>211</a:t>
            </a:fld>
            <a:endParaRPr lang="en-US"/>
          </a:p>
        </p:txBody>
      </p:sp>
    </p:spTree>
    <p:extLst>
      <p:ext uri="{BB962C8B-B14F-4D97-AF65-F5344CB8AC3E}">
        <p14:creationId xmlns:p14="http://schemas.microsoft.com/office/powerpoint/2010/main" val="36549769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hypotheses. Again, it’s all about this fitted line. If the slope of the line is equal to zero, we really can’t say how 1 unit of X influences Y. </a:t>
            </a:r>
          </a:p>
          <a:p>
            <a:r>
              <a:rPr lang="en-US" dirty="0"/>
              <a:t>Now, there is a series of steps, or an algorithm to use the fancy word, used to actually fit that line, but we will let Excel do it for us. And we will get something like the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212</a:t>
            </a:fld>
            <a:endParaRPr lang="en-US"/>
          </a:p>
        </p:txBody>
      </p:sp>
    </p:spTree>
    <p:extLst>
      <p:ext uri="{BB962C8B-B14F-4D97-AF65-F5344CB8AC3E}">
        <p14:creationId xmlns:p14="http://schemas.microsoft.com/office/powerpoint/2010/main" val="46874655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 pretty small scatter plot where we have fitted a line between these points. We have our actual points from the scatter plots, and the estimates based on where those X values fit on the line. This is the difference between the actual, and the estimated, and </a:t>
            </a:r>
            <a:r>
              <a:rPr lang="en-US" i="1" dirty="0"/>
              <a:t>this</a:t>
            </a:r>
            <a:r>
              <a:rPr lang="en-US" i="0" dirty="0"/>
              <a:t> is the residual. You can think of it as the leftover between the scatterplot and the line.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213</a:t>
            </a:fld>
            <a:endParaRPr lang="en-US"/>
          </a:p>
        </p:txBody>
      </p:sp>
    </p:spTree>
    <p:extLst>
      <p:ext uri="{BB962C8B-B14F-4D97-AF65-F5344CB8AC3E}">
        <p14:creationId xmlns:p14="http://schemas.microsoft.com/office/powerpoint/2010/main" val="1163963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3</a:t>
            </a:fld>
            <a:endParaRPr lang="en-US"/>
          </a:p>
        </p:txBody>
      </p:sp>
    </p:spTree>
    <p:extLst>
      <p:ext uri="{BB962C8B-B14F-4D97-AF65-F5344CB8AC3E}">
        <p14:creationId xmlns:p14="http://schemas.microsoft.com/office/powerpoint/2010/main" val="524119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 was a </a:t>
            </a:r>
            <a:r>
              <a:rPr lang="en-US" i="1" dirty="0"/>
              <a:t>ton </a:t>
            </a:r>
            <a:r>
              <a:rPr lang="en-US" i="0" dirty="0"/>
              <a:t>of information! Let’s walk through and do this in Excel.</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214</a:t>
            </a:fld>
            <a:endParaRPr lang="en-US"/>
          </a:p>
        </p:txBody>
      </p:sp>
    </p:spTree>
    <p:extLst>
      <p:ext uri="{BB962C8B-B14F-4D97-AF65-F5344CB8AC3E}">
        <p14:creationId xmlns:p14="http://schemas.microsoft.com/office/powerpoint/2010/main" val="182237622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it’s your term to do the same on another dataset that you should be pretty familiar with. </a:t>
            </a:r>
          </a:p>
        </p:txBody>
      </p:sp>
      <p:sp>
        <p:nvSpPr>
          <p:cNvPr id="4" name="Slide Number Placeholder 3"/>
          <p:cNvSpPr>
            <a:spLocks noGrp="1"/>
          </p:cNvSpPr>
          <p:nvPr>
            <p:ph type="sldNum" sz="quarter" idx="5"/>
          </p:nvPr>
        </p:nvSpPr>
        <p:spPr/>
        <p:txBody>
          <a:bodyPr/>
          <a:lstStyle/>
          <a:p>
            <a:fld id="{FFB500C5-13F7-48FC-8160-C29AECF6C602}" type="slidenum">
              <a:rPr lang="en-US" smtClean="0"/>
              <a:t>215</a:t>
            </a:fld>
            <a:endParaRPr lang="en-US"/>
          </a:p>
        </p:txBody>
      </p:sp>
    </p:spTree>
    <p:extLst>
      <p:ext uri="{BB962C8B-B14F-4D97-AF65-F5344CB8AC3E}">
        <p14:creationId xmlns:p14="http://schemas.microsoft.com/office/powerpoint/2010/main" val="255079233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dataset for this one, just think it through. </a:t>
            </a:r>
          </a:p>
        </p:txBody>
      </p:sp>
      <p:sp>
        <p:nvSpPr>
          <p:cNvPr id="4" name="Slide Number Placeholder 3"/>
          <p:cNvSpPr>
            <a:spLocks noGrp="1"/>
          </p:cNvSpPr>
          <p:nvPr>
            <p:ph type="sldNum" sz="quarter" idx="5"/>
          </p:nvPr>
        </p:nvSpPr>
        <p:spPr/>
        <p:txBody>
          <a:bodyPr/>
          <a:lstStyle/>
          <a:p>
            <a:fld id="{FFB500C5-13F7-48FC-8160-C29AECF6C602}" type="slidenum">
              <a:rPr lang="en-US" smtClean="0"/>
              <a:t>216</a:t>
            </a:fld>
            <a:endParaRPr lang="en-US"/>
          </a:p>
        </p:txBody>
      </p:sp>
    </p:spTree>
    <p:extLst>
      <p:ext uri="{BB962C8B-B14F-4D97-AF65-F5344CB8AC3E}">
        <p14:creationId xmlns:p14="http://schemas.microsoft.com/office/powerpoint/2010/main" val="148347751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important not to misattribute causality. Remember that our independent variable is unaffected by the experiment and our dependent variable is affected by our independent variable. It sounds like ice cream and shark attacks fit that pattern. Ice cream consumption up, shark attacks up.</a:t>
            </a:r>
            <a:br>
              <a:rPr lang="en-US" dirty="0"/>
            </a:br>
            <a:br>
              <a:rPr lang="en-US" dirty="0"/>
            </a:br>
            <a:r>
              <a:rPr lang="en-US" dirty="0"/>
              <a:t>But does increased ice cream really lead to increase shark attacks, or are </a:t>
            </a:r>
            <a:r>
              <a:rPr lang="en-US" i="1" dirty="0"/>
              <a:t>both </a:t>
            </a:r>
            <a:r>
              <a:rPr lang="en-US" i="0" dirty="0"/>
              <a:t>influenced by rising temps?</a:t>
            </a:r>
            <a:br>
              <a:rPr lang="en-US" i="0" dirty="0"/>
            </a:br>
            <a:br>
              <a:rPr lang="en-US" i="0" dirty="0"/>
            </a:br>
            <a:r>
              <a:rPr lang="en-US" i="0" dirty="0"/>
              <a:t>This is called a </a:t>
            </a:r>
            <a:r>
              <a:rPr lang="en-US" i="1" dirty="0"/>
              <a:t>confounding </a:t>
            </a:r>
            <a:r>
              <a:rPr lang="en-US" i="0" dirty="0"/>
              <a:t>relationship, where it turns out </a:t>
            </a:r>
            <a:r>
              <a:rPr lang="en-US" i="1" dirty="0"/>
              <a:t>each </a:t>
            </a:r>
            <a:r>
              <a:rPr lang="en-US" i="0" dirty="0"/>
              <a:t>are dependent variables of the same IV, but we think it’s an IV/DV relationship.</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217</a:t>
            </a:fld>
            <a:endParaRPr lang="en-US"/>
          </a:p>
        </p:txBody>
      </p:sp>
    </p:spTree>
    <p:extLst>
      <p:ext uri="{BB962C8B-B14F-4D97-AF65-F5344CB8AC3E}">
        <p14:creationId xmlns:p14="http://schemas.microsoft.com/office/powerpoint/2010/main" val="26810632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you have used Excel to fit that line between X and Y, let’s take a couple of extra steps to interpret our model. We already saw from the p-value that the slope of our line is significantly different from zero. But this doesn’t tell us how much of Y is explained by X – for this, we will use r-square.</a:t>
            </a:r>
          </a:p>
          <a:p>
            <a:endParaRPr lang="en-US" dirty="0"/>
          </a:p>
          <a:p>
            <a:r>
              <a:rPr lang="en-US" dirty="0"/>
              <a:t>This goes back to the error term. Everything we can’t explain in y’s variability is error. The part we can explain is the R-square. R-square is based in a percentage amount. It’s there in our Excel output, so we’ll go back and interpret it. </a:t>
            </a:r>
          </a:p>
        </p:txBody>
      </p:sp>
      <p:sp>
        <p:nvSpPr>
          <p:cNvPr id="4" name="Slide Number Placeholder 3"/>
          <p:cNvSpPr>
            <a:spLocks noGrp="1"/>
          </p:cNvSpPr>
          <p:nvPr>
            <p:ph type="sldNum" sz="quarter" idx="5"/>
          </p:nvPr>
        </p:nvSpPr>
        <p:spPr/>
        <p:txBody>
          <a:bodyPr/>
          <a:lstStyle/>
          <a:p>
            <a:fld id="{FFB500C5-13F7-48FC-8160-C29AECF6C602}" type="slidenum">
              <a:rPr lang="en-US" smtClean="0"/>
              <a:t>218</a:t>
            </a:fld>
            <a:endParaRPr lang="en-US"/>
          </a:p>
        </p:txBody>
      </p:sp>
    </p:spTree>
    <p:extLst>
      <p:ext uri="{BB962C8B-B14F-4D97-AF65-F5344CB8AC3E}">
        <p14:creationId xmlns:p14="http://schemas.microsoft.com/office/powerpoint/2010/main" val="384322011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practice interpreting R-square.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219</a:t>
            </a:fld>
            <a:endParaRPr lang="en-US"/>
          </a:p>
        </p:txBody>
      </p:sp>
    </p:spTree>
    <p:extLst>
      <p:ext uri="{BB962C8B-B14F-4D97-AF65-F5344CB8AC3E}">
        <p14:creationId xmlns:p14="http://schemas.microsoft.com/office/powerpoint/2010/main" val="46734895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r-square tells us what % of the variability in Y is explained by X. </a:t>
            </a:r>
          </a:p>
        </p:txBody>
      </p:sp>
      <p:sp>
        <p:nvSpPr>
          <p:cNvPr id="4" name="Slide Number Placeholder 3"/>
          <p:cNvSpPr>
            <a:spLocks noGrp="1"/>
          </p:cNvSpPr>
          <p:nvPr>
            <p:ph type="sldNum" sz="quarter" idx="5"/>
          </p:nvPr>
        </p:nvSpPr>
        <p:spPr/>
        <p:txBody>
          <a:bodyPr/>
          <a:lstStyle/>
          <a:p>
            <a:fld id="{FFB500C5-13F7-48FC-8160-C29AECF6C602}" type="slidenum">
              <a:rPr lang="en-US" smtClean="0"/>
              <a:t>220</a:t>
            </a:fld>
            <a:endParaRPr lang="en-US"/>
          </a:p>
        </p:txBody>
      </p:sp>
    </p:spTree>
    <p:extLst>
      <p:ext uri="{BB962C8B-B14F-4D97-AF65-F5344CB8AC3E}">
        <p14:creationId xmlns:p14="http://schemas.microsoft.com/office/powerpoint/2010/main" val="33480469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use our fitted line to predict values of Y given an X value.  This predicted value is indicated as y-hat. So, here’s the equation of our fitted line. Let’s say our Y-intercept was fit to 10 and the slope is .5.  </a:t>
            </a:r>
          </a:p>
          <a:p>
            <a:endParaRPr lang="en-US" dirty="0"/>
          </a:p>
          <a:p>
            <a:r>
              <a:rPr lang="en-US" dirty="0"/>
              <a:t>If our estimated value of X is 4, then our predicted value of Y is 12.</a:t>
            </a:r>
          </a:p>
        </p:txBody>
      </p:sp>
      <p:sp>
        <p:nvSpPr>
          <p:cNvPr id="4" name="Slide Number Placeholder 3"/>
          <p:cNvSpPr>
            <a:spLocks noGrp="1"/>
          </p:cNvSpPr>
          <p:nvPr>
            <p:ph type="sldNum" sz="quarter" idx="5"/>
          </p:nvPr>
        </p:nvSpPr>
        <p:spPr/>
        <p:txBody>
          <a:bodyPr/>
          <a:lstStyle/>
          <a:p>
            <a:fld id="{FFB500C5-13F7-48FC-8160-C29AECF6C602}" type="slidenum">
              <a:rPr lang="en-US" smtClean="0"/>
              <a:t>221</a:t>
            </a:fld>
            <a:endParaRPr lang="en-US"/>
          </a:p>
        </p:txBody>
      </p:sp>
    </p:spTree>
    <p:extLst>
      <p:ext uri="{BB962C8B-B14F-4D97-AF65-F5344CB8AC3E}">
        <p14:creationId xmlns:p14="http://schemas.microsoft.com/office/powerpoint/2010/main" val="388630465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our mpg regression model to the next level.</a:t>
            </a:r>
          </a:p>
        </p:txBody>
      </p:sp>
      <p:sp>
        <p:nvSpPr>
          <p:cNvPr id="4" name="Slide Number Placeholder 3"/>
          <p:cNvSpPr>
            <a:spLocks noGrp="1"/>
          </p:cNvSpPr>
          <p:nvPr>
            <p:ph type="sldNum" sz="quarter" idx="5"/>
          </p:nvPr>
        </p:nvSpPr>
        <p:spPr/>
        <p:txBody>
          <a:bodyPr/>
          <a:lstStyle/>
          <a:p>
            <a:fld id="{FFB500C5-13F7-48FC-8160-C29AECF6C602}" type="slidenum">
              <a:rPr lang="en-US" smtClean="0"/>
              <a:t>222</a:t>
            </a:fld>
            <a:endParaRPr lang="en-US"/>
          </a:p>
        </p:txBody>
      </p:sp>
    </p:spTree>
    <p:extLst>
      <p:ext uri="{BB962C8B-B14F-4D97-AF65-F5344CB8AC3E}">
        <p14:creationId xmlns:p14="http://schemas.microsoft.com/office/powerpoint/2010/main" val="109009749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a:t>
            </a:r>
          </a:p>
        </p:txBody>
      </p:sp>
      <p:sp>
        <p:nvSpPr>
          <p:cNvPr id="4" name="Slide Number Placeholder 3"/>
          <p:cNvSpPr>
            <a:spLocks noGrp="1"/>
          </p:cNvSpPr>
          <p:nvPr>
            <p:ph type="sldNum" sz="quarter" idx="5"/>
          </p:nvPr>
        </p:nvSpPr>
        <p:spPr/>
        <p:txBody>
          <a:bodyPr/>
          <a:lstStyle/>
          <a:p>
            <a:fld id="{FFB500C5-13F7-48FC-8160-C29AECF6C602}" type="slidenum">
              <a:rPr lang="en-US" smtClean="0"/>
              <a:t>223</a:t>
            </a:fld>
            <a:endParaRPr lang="en-US"/>
          </a:p>
        </p:txBody>
      </p:sp>
    </p:spTree>
    <p:extLst>
      <p:ext uri="{BB962C8B-B14F-4D97-AF65-F5344CB8AC3E}">
        <p14:creationId xmlns:p14="http://schemas.microsoft.com/office/powerpoint/2010/main" val="343426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224</a:t>
            </a:fld>
            <a:endParaRPr lang="en-US"/>
          </a:p>
        </p:txBody>
      </p:sp>
    </p:spTree>
    <p:extLst>
      <p:ext uri="{BB962C8B-B14F-4D97-AF65-F5344CB8AC3E}">
        <p14:creationId xmlns:p14="http://schemas.microsoft.com/office/powerpoint/2010/main" val="134253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that should sound familiar to you as a data analyst follows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52658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even like a box of chocolates, because we KNOW we are going to get something dirty &amp; unfit for consumption.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 do anything with data you know how much time is spent cleaning it. You never know what is going to come through that attachment.</a:t>
            </a:r>
          </a:p>
          <a:p>
            <a:endParaRPr lang="en-US" dirty="0"/>
          </a:p>
          <a:p>
            <a:r>
              <a:rPr lang="en-US" dirty="0"/>
              <a:t>And Power Query will indeed help you automate some of these process that you go through every week, such as deleting columns, sorting rows, </a:t>
            </a:r>
            <a:r>
              <a:rPr lang="en-US" dirty="0" err="1"/>
              <a:t>etc</a:t>
            </a:r>
            <a:r>
              <a:rPr lang="en-US" dirty="0"/>
              <a:t>, and you won’t necessarily have to write code like you would have in VBA. But what Power Query can’t tell you is </a:t>
            </a:r>
            <a:r>
              <a:rPr lang="en-US" i="1" dirty="0"/>
              <a:t>how </a:t>
            </a:r>
            <a:r>
              <a:rPr lang="en-US" i="0" dirty="0"/>
              <a:t>the data should be shaped. You should have some “attack plan” when you encounter a dataset so that you are “beginning with the end in mind,” that is, a dataset that will be easy to analyze.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42141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paradigm we will borrow from to do that comes from Hadley Wickham, a statistician and prolific author of R packages. Wickham wrote a paper called Tidy Data that gave some pointers for how to clean datasets so that they are optimized for analysis. </a:t>
            </a:r>
          </a:p>
          <a:p>
            <a:endParaRPr lang="en-US" dirty="0"/>
          </a:p>
          <a:p>
            <a:r>
              <a:rPr lang="en-US" dirty="0"/>
              <a:t>I have included a copy of this paper in the repo, you can also download it at the link.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It’s really pretty brilliant and like a lot of brilliant ideas, it’s rather simple: We want to break our data into two categories, observations and variables. There are also sometimes called dimensions and measures. A good way to think about this is that observations are going to be fixed by the design of our data collection, and variables will be measured during the course of the experiment. </a:t>
            </a:r>
          </a:p>
          <a:p>
            <a:pPr lvl="0"/>
            <a:r>
              <a:rPr lang="en-US" sz="1200" kern="1200" dirty="0">
                <a:solidFill>
                  <a:schemeClr val="tx1"/>
                </a:solidFill>
                <a:effectLst/>
                <a:latin typeface="+mn-lt"/>
                <a:ea typeface="+mn-ea"/>
                <a:cs typeface="+mn-cs"/>
              </a:rPr>
              <a:t>So, if you are measuring the heights of individuals, each person would be an observation, and height would be the variable. </a:t>
            </a:r>
          </a:p>
          <a:p>
            <a:pPr lvl="0"/>
            <a:r>
              <a:rPr lang="en-US" sz="1200" kern="1200" dirty="0">
                <a:solidFill>
                  <a:schemeClr val="tx1"/>
                </a:solidFill>
                <a:effectLst/>
                <a:latin typeface="+mn-lt"/>
                <a:ea typeface="+mn-ea"/>
                <a:cs typeface="+mn-cs"/>
              </a:rPr>
              <a:t>It’s one of those concepts that “you know when you see,” so let’s practice a little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05912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which? [Answers on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635806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consider here is that observations do not necessarily have to be “letters,” for example Month could be represented as 1,2,3 or </a:t>
            </a:r>
            <a:r>
              <a:rPr lang="en-US" dirty="0" err="1"/>
              <a:t>Jan,Feb,Mar</a:t>
            </a:r>
            <a:r>
              <a:rPr lang="en-US" dirty="0"/>
              <a:t>. </a:t>
            </a:r>
          </a:p>
          <a:p>
            <a:r>
              <a:rPr lang="en-US" dirty="0"/>
              <a:t>So, what does this distinction have to do with data cleaning? [next slide]</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70811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have our data organized so that each variable is its own column, and each observation is its own row. So, if you remember our wholesale sales dataset, Category would have been an observation, and Sales a variable. We should have had Sales as one column, and then Category went down the rows. </a:t>
            </a:r>
          </a:p>
          <a:p>
            <a:endParaRPr lang="en-US" dirty="0"/>
          </a:p>
          <a:p>
            <a:r>
              <a:rPr lang="en-US" dirty="0"/>
              <a:t>There is one more principle of “tidy” data that we will not explore, it gets into concepts related to database normalization, but for our purposes thinking about having every variable in its own column is going to be of tremendous help. </a:t>
            </a:r>
          </a:p>
          <a:p>
            <a:endParaRPr lang="en-US" dirty="0"/>
          </a:p>
          <a:p>
            <a:r>
              <a:rPr lang="en-US" dirty="0"/>
              <a:t>We should also remember that every cell should be some populated intersection of an observation/variable! That means that merged cells, unrepeated fields, even totals are not going to be tidy for us. We want it in this form to analyze. </a:t>
            </a:r>
          </a:p>
          <a:p>
            <a:endParaRPr lang="en-US" dirty="0"/>
          </a:p>
          <a:p>
            <a:r>
              <a:rPr lang="en-US" dirty="0"/>
              <a:t>And you can get a sense of some of these pain points if you have ever built a PivotTable, it does not take kindly to some of these cosmetic tweaks that are often made to datasets. To practice what some of those tweaks are and what we would want to do to get the dataset to tidy, a couple of drills follow.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1686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were given a dataset like this, what would you do with it so you could actually analyze it?</a:t>
            </a:r>
          </a:p>
          <a:p>
            <a:r>
              <a:rPr lang="en-US" dirty="0"/>
              <a:t>Note that you don’t actually have to re-shape this data, just think through what changes you would want to make.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0623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terms of engagement </a:t>
            </a:r>
          </a:p>
        </p:txBody>
      </p:sp>
      <p:sp>
        <p:nvSpPr>
          <p:cNvPr id="4" name="Slide Number Placeholder 3"/>
          <p:cNvSpPr>
            <a:spLocks noGrp="1"/>
          </p:cNvSpPr>
          <p:nvPr>
            <p:ph type="sldNum" sz="quarter" idx="5"/>
          </p:nvPr>
        </p:nvSpPr>
        <p:spPr/>
        <p:txBody>
          <a:bodyPr/>
          <a:lstStyle/>
          <a:p>
            <a:fld id="{3BB66621-ADCC-4EF8-8003-B9D3E881DCD2}" type="slidenum">
              <a:rPr lang="en-US" smtClean="0"/>
              <a:t>4</a:t>
            </a:fld>
            <a:endParaRPr lang="en-US"/>
          </a:p>
        </p:txBody>
      </p:sp>
    </p:spTree>
    <p:extLst>
      <p:ext uri="{BB962C8B-B14F-4D97-AF65-F5344CB8AC3E}">
        <p14:creationId xmlns:p14="http://schemas.microsoft.com/office/powerpoint/2010/main" val="1482025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right? First, get rid of all the excess rows and columns, unmerge and rotate the Model headers, move the Regions into a new column. You’ll see that this data moves from being “short and wide” to “tall and narrow” and that is one of those colloquial hallmarks of what happens when you make a dataset easier to analyze.</a:t>
            </a:r>
          </a:p>
          <a:p>
            <a:endParaRPr lang="en-US" dirty="0"/>
          </a:p>
          <a:p>
            <a:r>
              <a:rPr lang="en-US" dirty="0"/>
              <a:t>Let’s try one more.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543695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how would you clean it up? Don’t actually do it, just think through it.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3512096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here, right? We have a “tall and narrow” dataset now.</a:t>
            </a:r>
          </a:p>
          <a:p>
            <a:r>
              <a:rPr lang="en-US" dirty="0"/>
              <a:t>To the uninitiated this does </a:t>
            </a:r>
            <a:r>
              <a:rPr lang="en-US" i="1" dirty="0"/>
              <a:t>not </a:t>
            </a:r>
            <a:r>
              <a:rPr lang="en-US" i="0" dirty="0"/>
              <a:t>look like a very helpful dataset, because look how many things are repeating, right! I mean we had such a nice little compact table before and now it’s this really long table. </a:t>
            </a:r>
          </a:p>
          <a:p>
            <a:r>
              <a:rPr lang="en-US" dirty="0"/>
              <a:t>However for the purposes of actually analyzing this data, this is a preferred state, because now we are free to re-summarize and re-aggregate as each observation now makes its own row, and each variable is its own column.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20436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may seem like a lot of wind-up but it’s easy to over-emphasize the technology. It can’t tell us what to do. So before we start to use Power Query to clean data, we should have an idea of what clean data actually is!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31757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finally get into Power Query! We won’t really clean or transform anything here, but we will see an awesome built-in Power Query tool for exploratory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47215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this file. We will get </a:t>
            </a:r>
            <a:r>
              <a:rPr lang="en-US"/>
              <a:t>into Power Query now.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097664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do the same for the computers file. </a:t>
            </a:r>
          </a:p>
          <a:p>
            <a:r>
              <a:rPr lang="en-US" dirty="0"/>
              <a:t>Reminder that if you don’t remember how I did something in a demo, you can refer to the demo notes for written instructions.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3830079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307670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do some common row-wise data transformation such as </a:t>
            </a:r>
            <a:r>
              <a:rPr lang="en-US" sz="1200" b="0" i="0" u="none" strike="noStrike" kern="1200" dirty="0">
                <a:solidFill>
                  <a:schemeClr val="tx1"/>
                </a:solidFill>
                <a:effectLst/>
                <a:latin typeface="+mn-lt"/>
                <a:ea typeface="+mn-ea"/>
                <a:cs typeface="+mn-cs"/>
              </a:rPr>
              <a:t>sorting, removing duplicates, filtering, filling and grouping a table</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774440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153158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5</a:t>
            </a:fld>
            <a:endParaRPr lang="en-US"/>
          </a:p>
        </p:txBody>
      </p:sp>
    </p:spTree>
    <p:extLst>
      <p:ext uri="{BB962C8B-B14F-4D97-AF65-F5344CB8AC3E}">
        <p14:creationId xmlns:p14="http://schemas.microsoft.com/office/powerpoint/2010/main" val="50473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176795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276470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with the last solutions one of the best ways to learn is just to go the extra mile with your data sets, ask “what if” and start to play around. I can’t possibly show you all the row-wise operations because it’s really infinite in Power Query so the best thing we can do is with these little case studies where we start to play around with different options and combinations based on what we want to do with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05569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we’ve worked on making row-wise transformations, let’s focus on the columns. We may want to do things like reformat a column, change its data type or split is based on some delimiter.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470486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practice on this DVD rentals dataset, this comes directly from this website, and we just want to do some various things to this data, so as always let’s do a Data, From Table, and now we are in our Query editor and we can do a few things.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910835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9645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what we did you may be familiar with – text to columns, reformatting a column, but actually changing a data type is different – we aren’t just cosmetically changing the data, or parts of the data, in Power Query, we are actually converting its type and that is really a different way of doing things, almost more like what you would do in a database. Pretty cool. Let’s continue with some more sophisticated column-wise transformation.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213519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actually be in two parts.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46359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continue with some column transformations, in particular we will create calculated fields and then un-pivot a table.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16528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97828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have to be 3, but something fun. Also let me know what you are hoping to get out of the workshop. --------------</a:t>
            </a:r>
          </a:p>
        </p:txBody>
      </p:sp>
      <p:sp>
        <p:nvSpPr>
          <p:cNvPr id="4" name="Slide Number Placeholder 3"/>
          <p:cNvSpPr>
            <a:spLocks noGrp="1"/>
          </p:cNvSpPr>
          <p:nvPr>
            <p:ph type="sldNum" sz="quarter" idx="5"/>
          </p:nvPr>
        </p:nvSpPr>
        <p:spPr/>
        <p:txBody>
          <a:bodyPr/>
          <a:lstStyle/>
          <a:p>
            <a:fld id="{3BB66621-ADCC-4EF8-8003-B9D3E881DCD2}" type="slidenum">
              <a:rPr lang="en-US" smtClean="0"/>
              <a:t>6</a:t>
            </a:fld>
            <a:endParaRPr lang="en-US"/>
          </a:p>
        </p:txBody>
      </p:sp>
    </p:spTree>
    <p:extLst>
      <p:ext uri="{BB962C8B-B14F-4D97-AF65-F5344CB8AC3E}">
        <p14:creationId xmlns:p14="http://schemas.microsoft.com/office/powerpoint/2010/main" val="3544807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2616132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start to operate on multiple tables at a time, first by appending two or more tables together, which in some ways is a row-wise operation, but it’s based on columns so I think it still counts </a:t>
            </a:r>
            <a:r>
              <a:rPr lang="en-US">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3966571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switch it up a little bit</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573799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263687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900528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source data of the hall of fame tables.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62398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695019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looks like the first two names are Ty Cobb and Babe Ruth but how would I know that for sure? It’s not English? Why are we using these? If you have done a lookup before you may know why. We are going to get a lot more advanced with </a:t>
            </a:r>
            <a:r>
              <a:rPr lang="en-US"/>
              <a:t>them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886028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3615405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22302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7</a:t>
            </a:fld>
            <a:endParaRPr lang="en-US"/>
          </a:p>
        </p:txBody>
      </p:sp>
    </p:spTree>
    <p:extLst>
      <p:ext uri="{BB962C8B-B14F-4D97-AF65-F5344CB8AC3E}">
        <p14:creationId xmlns:p14="http://schemas.microsoft.com/office/powerpoint/2010/main" val="42211283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 functions but the idea is the same.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7413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happens with our data when we use a join versus a lookup.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364703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source data only contains a list of the people with last names A thru M. How will this affect an inner join versus an outer join.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5868663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5200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2602095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that our baseball team is the Left table and the Football teams is the Right table. If I </a:t>
            </a:r>
            <a:r>
              <a:rPr lang="en-US" i="1" dirty="0"/>
              <a:t>only </a:t>
            </a:r>
            <a:r>
              <a:rPr lang="en-US" i="0" dirty="0"/>
              <a:t>want the records of cities who have a baseball championship I can use a left anti. Vice versa for football cities.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770618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3729850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type of join that is often not listed as a join type but actually is and that is a cross or Cartesian join.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132577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415987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84989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means anyone is free to build on it or redistribute it… and that’s how we’ll get our code </a:t>
            </a:r>
          </a:p>
        </p:txBody>
      </p:sp>
      <p:sp>
        <p:nvSpPr>
          <p:cNvPr id="4" name="Slide Number Placeholder 3"/>
          <p:cNvSpPr>
            <a:spLocks noGrp="1"/>
          </p:cNvSpPr>
          <p:nvPr>
            <p:ph type="sldNum" sz="quarter" idx="5"/>
          </p:nvPr>
        </p:nvSpPr>
        <p:spPr/>
        <p:txBody>
          <a:bodyPr/>
          <a:lstStyle/>
          <a:p>
            <a:fld id="{3BB66621-ADCC-4EF8-8003-B9D3E881DCD2}" type="slidenum">
              <a:rPr lang="en-US" smtClean="0"/>
              <a:t>8</a:t>
            </a:fld>
            <a:endParaRPr lang="en-US"/>
          </a:p>
        </p:txBody>
      </p:sp>
    </p:spTree>
    <p:extLst>
      <p:ext uri="{BB962C8B-B14F-4D97-AF65-F5344CB8AC3E}">
        <p14:creationId xmlns:p14="http://schemas.microsoft.com/office/powerpoint/2010/main" val="10636156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3564818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coming today, as you have seen Power Query is a beast. There is so much you can do, it really opens up the doors to not just Excel but the Microsoft BI stack as a whole, so let’s see what I mean here.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783027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you are going to see, learning Power Query can take you in a lot of different directions, which is pretty mind blowing, because there are just so many ways to go and things to learn these days.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Manipulating the M language: This will let you write things like custom functions. This will also be a good gateway into things like re-using queries and customizing what stuff does. </a:t>
            </a:r>
          </a:p>
          <a:p>
            <a:pPr lvl="0"/>
            <a:r>
              <a:rPr lang="en-US" sz="1200" kern="1200" dirty="0">
                <a:solidFill>
                  <a:schemeClr val="tx1"/>
                </a:solidFill>
                <a:effectLst/>
                <a:latin typeface="+mn-lt"/>
                <a:ea typeface="+mn-ea"/>
                <a:cs typeface="+mn-cs"/>
              </a:rPr>
              <a:t>Power Pivot: This is the data modeling language. So if you wanted to build something like a relational schema inside a workbook, and again this can be with data coming from all types of places, and you can even use Power Query to clean up that data and then Power Pivot to build relational models, pretty cool dynamic duo. </a:t>
            </a:r>
          </a:p>
          <a:p>
            <a:pPr lvl="0"/>
            <a:r>
              <a:rPr lang="en-US" sz="1200" kern="1200" dirty="0">
                <a:solidFill>
                  <a:schemeClr val="tx1"/>
                </a:solidFill>
                <a:effectLst/>
                <a:latin typeface="+mn-lt"/>
                <a:ea typeface="+mn-ea"/>
                <a:cs typeface="+mn-cs"/>
              </a:rPr>
              <a:t>Power BI: This is the dashboarding/reporting/visualization part of the Microsoft BI stack. The cool thing is you’ve got a leg up for learning this, because Power BI also has Power Query! </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15001588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real tour de force in pushing your Power Query capabilities, it will also show you Power BI stuff if you are interested in that.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874046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one is a little more user friendly, it focuses on Excel and you will also learn about Power Pivot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6448342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3125451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this is your time I want to reward you for that. I was an econ major so I understand opportunity cost. </a:t>
            </a:r>
          </a:p>
        </p:txBody>
      </p:sp>
      <p:sp>
        <p:nvSpPr>
          <p:cNvPr id="4" name="Slide Number Placeholder 3"/>
          <p:cNvSpPr>
            <a:spLocks noGrp="1"/>
          </p:cNvSpPr>
          <p:nvPr>
            <p:ph type="sldNum" sz="quarter" idx="5"/>
          </p:nvPr>
        </p:nvSpPr>
        <p:spPr/>
        <p:txBody>
          <a:bodyPr/>
          <a:lstStyle/>
          <a:p>
            <a:fld id="{3BB66621-ADCC-4EF8-8003-B9D3E881DCD2}" type="slidenum">
              <a:rPr lang="en-US" smtClean="0"/>
              <a:t>9</a:t>
            </a:fld>
            <a:endParaRPr lang="en-US"/>
          </a:p>
        </p:txBody>
      </p:sp>
    </p:spTree>
    <p:extLst>
      <p:ext uri="{BB962C8B-B14F-4D97-AF65-F5344CB8AC3E}">
        <p14:creationId xmlns:p14="http://schemas.microsoft.com/office/powerpoint/2010/main" val="13968946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96</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about using R? </a:t>
            </a:r>
          </a:p>
          <a:p>
            <a:r>
              <a:rPr lang="en-US" dirty="0"/>
              <a:t>Again I just want to show you how easy it is to get up and running there as an Excel user and what to expect when working with open source programs. </a:t>
            </a:r>
          </a:p>
          <a:p>
            <a:endParaRPr lang="en-US" dirty="0"/>
          </a:p>
          <a:p>
            <a:r>
              <a:rPr lang="en-US" dirty="0"/>
              <a:t>Now I guess one of the questions I might have in your shoes is what’s the big deal, we can do the same kind of stuff with Power Query. So I want to acknowledge that. </a:t>
            </a:r>
          </a:p>
        </p:txBody>
      </p:sp>
      <p:sp>
        <p:nvSpPr>
          <p:cNvPr id="4" name="Slide Number Placeholder 3"/>
          <p:cNvSpPr>
            <a:spLocks noGrp="1"/>
          </p:cNvSpPr>
          <p:nvPr>
            <p:ph type="sldNum" sz="quarter" idx="5"/>
          </p:nvPr>
        </p:nvSpPr>
        <p:spPr/>
        <p:txBody>
          <a:bodyPr/>
          <a:lstStyle/>
          <a:p>
            <a:fld id="{3BB66621-ADCC-4EF8-8003-B9D3E881DCD2}" type="slidenum">
              <a:rPr lang="en-US" smtClean="0"/>
              <a:t>10</a:t>
            </a:fld>
            <a:endParaRPr lang="en-US"/>
          </a:p>
        </p:txBody>
      </p:sp>
    </p:spTree>
    <p:extLst>
      <p:ext uri="{BB962C8B-B14F-4D97-AF65-F5344CB8AC3E}">
        <p14:creationId xmlns:p14="http://schemas.microsoft.com/office/powerpoint/2010/main" val="20417025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97</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98</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99</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100</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101</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102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104</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105</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106</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107</a:t>
            </a:fld>
            <a:endParaRPr lang="en-US"/>
          </a:p>
        </p:txBody>
      </p:sp>
    </p:spTree>
    <p:extLst>
      <p:ext uri="{BB962C8B-B14F-4D97-AF65-F5344CB8AC3E}">
        <p14:creationId xmlns:p14="http://schemas.microsoft.com/office/powerpoint/2010/main" val="1167255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06005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23921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17140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16423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8B082-EFC2-46C1-B47C-51736C67037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4143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360465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38B082-EFC2-46C1-B47C-51736C670379}" type="datetimeFigureOut">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40213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38B082-EFC2-46C1-B47C-51736C670379}" type="datetimeFigureOut">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58108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8B082-EFC2-46C1-B47C-51736C670379}" type="datetimeFigureOut">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271604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5118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8B082-EFC2-46C1-B47C-51736C67037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2523A-7918-41A0-844B-718980585FF8}" type="slidenum">
              <a:rPr lang="en-US" smtClean="0"/>
              <a:t>‹#›</a:t>
            </a:fld>
            <a:endParaRPr lang="en-US"/>
          </a:p>
        </p:txBody>
      </p:sp>
    </p:spTree>
    <p:extLst>
      <p:ext uri="{BB962C8B-B14F-4D97-AF65-F5344CB8AC3E}">
        <p14:creationId xmlns:p14="http://schemas.microsoft.com/office/powerpoint/2010/main" val="12774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8B082-EFC2-46C1-B47C-51736C670379}" type="datetimeFigureOut">
              <a:rPr lang="en-US" smtClean="0"/>
              <a:t>5/16/2022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2523A-7918-41A0-844B-718980585FF8}" type="slidenum">
              <a:rPr lang="en-US" smtClean="0"/>
              <a:t>‹#›</a:t>
            </a:fld>
            <a:endParaRPr lang="en-US"/>
          </a:p>
        </p:txBody>
      </p:sp>
    </p:spTree>
    <p:extLst>
      <p:ext uri="{BB962C8B-B14F-4D97-AF65-F5344CB8AC3E}">
        <p14:creationId xmlns:p14="http://schemas.microsoft.com/office/powerpoint/2010/main" val="3851048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hyperlink" Target="https://www.katemarshallmaths.com/chapter-3-bell-shaped-distribution.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hyperlink" Target="https://www.katemarshallmaths.com/chapter-3-bell-shaped-distribution.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13.png"/></Relationships>
</file>

<file path=ppt/slides/_rels/slide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1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1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73.emf"/><Relationship Id="rId5" Type="http://schemas.openxmlformats.org/officeDocument/2006/relationships/image" Target="../media/image72.jpeg"/><Relationship Id="rId4" Type="http://schemas.openxmlformats.org/officeDocument/2006/relationships/image" Target="../media/image71.jpeg"/></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1.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Extract,_transform,_load"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_rels/slide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hyperlink" Target="https://swiy.co/mv-python"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16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hyperlink" Target="https://gist.github.com/summerofgeorge/cb214a5c350c378b2107c5cc6385e73f" TargetMode="External"/><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hyperlink" Target="https://www.mrexcel.com/board/threads/excel-2010-plot-lines-between-multiple-ordered-pairs.726760/"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86.png"/></Relationships>
</file>

<file path=ppt/slides/_rels/slide16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hyperlink" Target="https://gist.github.com/summerofgeorge/59642030a112b90d5b04bebf77f53ddd" TargetMode="External"/><Relationship Id="rId2" Type="http://schemas.openxmlformats.org/officeDocument/2006/relationships/notesSlide" Target="../notesSlides/notesSlide159.xml"/><Relationship Id="rId1" Type="http://schemas.openxmlformats.org/officeDocument/2006/relationships/slideLayout" Target="../slideLayouts/slideLayout1.xml"/><Relationship Id="rId6" Type="http://schemas.openxmlformats.org/officeDocument/2006/relationships/hyperlink" Target="https://datacornering.com/how-to-create-group-index-with-power-query-or-r/"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gif"/><Relationship Id="rId4" Type="http://schemas.openxmlformats.org/officeDocument/2006/relationships/hyperlink" Target="https://giphy.com/gifs/mythbusters-gif-qVuWpc7MxvGz6"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hyperlink" Target="https://gist.github.com/summerofgeorge/a53be111c3d2b4da5ffaf0d732f3bb53" TargetMode="External"/><Relationship Id="rId2" Type="http://schemas.openxmlformats.org/officeDocument/2006/relationships/notesSlide" Target="../notesSlides/notesSlide160.xml"/><Relationship Id="rId1" Type="http://schemas.openxmlformats.org/officeDocument/2006/relationships/slideLayout" Target="../slideLayouts/slideLayout1.xml"/><Relationship Id="rId6" Type="http://schemas.openxmlformats.org/officeDocument/2006/relationships/hyperlink" Target="https://stackoverflow.com/questions/37446950/powerbi-time-lag-calculation-in-dates-using-query-editor"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90.png"/></Relationships>
</file>

<file path=ppt/slides/_rels/slide17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hyperlink" Target="https://gist.github.com/summerofgeorge/23202b54454af7518dd9fe5c3baec7dc" TargetMode="External"/><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hyperlink" Target="https://docs.microsoft.com/en-us/power-query/data-profiling-tools"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92.png"/></Relationships>
</file>

<file path=ppt/slides/_rels/slide17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hyperlink" Target="https://gist.github.com/summerofgeorge/631ad40ef849886aee6840a497088aa7" TargetMode="External"/><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hyperlink" Target="https://chandoo.org/wp/power-query-random-sample/" TargetMode="External"/><Relationship Id="rId5"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94.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hyperlink" Target="https://marcgg.com/blog/2015/09/30/automate-repetitive-tasks/" TargetMode="External"/><Relationship Id="rId4" Type="http://schemas.openxmlformats.org/officeDocument/2006/relationships/image" Target="../media/image95.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hyperlink" Target="https://www.redhat.com/en/topics/open-source/what-is-open-source" TargetMode="External"/></Relationships>
</file>

<file path=ppt/slides/_rels/slide17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hyperlink" Target="https://www.python.org/" TargetMode="External"/><Relationship Id="rId4" Type="http://schemas.openxmlformats.org/officeDocument/2006/relationships/hyperlink" Target="https://www.anaconda.com/" TargetMode="External"/><Relationship Id="rId9" Type="http://schemas.openxmlformats.org/officeDocument/2006/relationships/hyperlink" Target="https://jupyter.org/"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hyperlink" Target="https://stringfestanalytics.com/sourcing-python-packages/" TargetMode="External"/><Relationship Id="rId4" Type="http://schemas.openxmlformats.org/officeDocument/2006/relationships/image" Target="../media/image1.pn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108.jpg"/><Relationship Id="rId5" Type="http://schemas.openxmlformats.org/officeDocument/2006/relationships/image" Target="../media/image107.png"/><Relationship Id="rId4" Type="http://schemas.openxmlformats.org/officeDocument/2006/relationships/image" Target="../media/image106.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2.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orms.office.com/r/0ZnD0LxpZy"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ringfestanalytics.com/contact/" TargetMode="External"/><Relationship Id="rId5" Type="http://schemas.openxmlformats.org/officeDocument/2006/relationships/hyperlink" Target="https://www.linkedin.com/in/gjmount/" TargetMode="External"/><Relationship Id="rId4" Type="http://schemas.openxmlformats.org/officeDocument/2006/relationships/hyperlink" Target="mailto:george@stringfestanalytic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wiy.co/mv-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4.sv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2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4.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2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7.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8.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2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image" Target="../media/image120.png"/></Relationships>
</file>

<file path=ppt/slides/_rels/slide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png"/><Relationship Id="rId7" Type="http://schemas.openxmlformats.org/officeDocument/2006/relationships/image" Target="../media/image126.sv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 Id="rId9" Type="http://schemas.openxmlformats.org/officeDocument/2006/relationships/image" Target="../media/image128.svg"/></Relationships>
</file>

<file path=ppt/slides/_rels/slide2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masterdataanalysis.com/ms-excel/analyzing-50-million-records-excel/" TargetMode="External"/><Relationship Id="rId4" Type="http://schemas.openxmlformats.org/officeDocument/2006/relationships/image" Target="../media/image25.png"/></Relationships>
</file>

<file path=ppt/slides/_rels/slide2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7.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2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vita.had.co.nz/papers/tidy-data.pdf" TargetMode="External"/><Relationship Id="rId5" Type="http://schemas.openxmlformats.org/officeDocument/2006/relationships/image" Target="../media/image13.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30.emf"/><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32.emf"/><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www.seanlahman.com/baseball-archive/statistics" TargetMode="Externa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36.jpe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37.gif"/><Relationship Id="rId4" Type="http://schemas.openxmlformats.org/officeDocument/2006/relationships/hyperlink" Target="https://github.com/gadenbuie/tidyexplain#mutating-joi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hyperlink" Target="https://github.com/gadenbuie/tidyexplain#mutating-jo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www.tutorialgateway.org/sql-cross-joi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47.png"/><Relationship Id="rId5" Type="http://schemas.openxmlformats.org/officeDocument/2006/relationships/diagramLayout" Target="../diagrams/layout2.xml"/><Relationship Id="rId10" Type="http://schemas.openxmlformats.org/officeDocument/2006/relationships/image" Target="../media/image46.jpeg"/><Relationship Id="rId4" Type="http://schemas.openxmlformats.org/officeDocument/2006/relationships/diagramData" Target="../diagrams/data2.xml"/><Relationship Id="rId9" Type="http://schemas.openxmlformats.org/officeDocument/2006/relationships/image" Target="../media/image45.png"/></Relationships>
</file>

<file path=ppt/slides/_rels/slide9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png"/><Relationship Id="rId7" Type="http://schemas.openxmlformats.org/officeDocument/2006/relationships/diagramColors" Target="../diagrams/colors3.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49.jpeg"/><Relationship Id="rId4" Type="http://schemas.openxmlformats.org/officeDocument/2006/relationships/diagramData" Target="../diagrams/data3.xml"/><Relationship Id="rId9" Type="http://schemas.openxmlformats.org/officeDocument/2006/relationships/image" Target="../media/image48.jpe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954107"/>
          </a:xfrm>
          <a:prstGeom prst="rect">
            <a:avLst/>
          </a:prstGeom>
          <a:noFill/>
        </p:spPr>
        <p:txBody>
          <a:bodyPr wrap="square" rtlCol="0">
            <a:spAutoFit/>
          </a:bodyPr>
          <a:lstStyle/>
          <a:p>
            <a:r>
              <a:rPr lang="en-US" sz="2800" b="1" i="1">
                <a:solidFill>
                  <a:srgbClr val="707070"/>
                </a:solidFill>
                <a:latin typeface="Pragmatica" panose="020B0403040502020204" pitchFamily="34" charset="0"/>
              </a:rPr>
              <a:t>Advancing into Analytics: From Excel to R and Python</a:t>
            </a:r>
            <a:endParaRPr lang="en-US" sz="2800" b="1" i="1" dirty="0">
              <a:solidFill>
                <a:srgbClr val="707070"/>
              </a:solidFill>
              <a:latin typeface="Pragmatica" panose="020B0403040502020204" pitchFamily="34" charset="0"/>
            </a:endParaRPr>
          </a:p>
        </p:txBody>
      </p:sp>
      <p:pic>
        <p:nvPicPr>
          <p:cNvPr id="1026" name="Picture 2" descr="Advancing into Analytics: Financial Modelling in Excel Meetup (Australia)">
            <a:extLst>
              <a:ext uri="{FF2B5EF4-FFF2-40B4-BE49-F238E27FC236}">
                <a16:creationId xmlns:a16="http://schemas.microsoft.com/office/drawing/2014/main" id="{E006D519-3024-41CE-A8A2-285C8BE2F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ird standing on a white surface&#10;&#10;Description automatically generated with low confidence">
            <a:extLst>
              <a:ext uri="{FF2B5EF4-FFF2-40B4-BE49-F238E27FC236}">
                <a16:creationId xmlns:a16="http://schemas.microsoft.com/office/drawing/2014/main" id="{9A517F7C-3BB5-464B-9C61-EBE63C21A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descr="A picture containing text, bird&#10;&#10;Description automatically generated">
            <a:extLst>
              <a:ext uri="{FF2B5EF4-FFF2-40B4-BE49-F238E27FC236}">
                <a16:creationId xmlns:a16="http://schemas.microsoft.com/office/drawing/2014/main" id="{A3CB0F05-29CE-41FA-8FB8-339B842A8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5565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84881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a:p>
            <a:pPr marL="535967" lvl="1" indent="-304815">
              <a:buFont typeface="Arial" panose="020B0604020202020204" pitchFamily="34" charset="0"/>
              <a:buChar char="•"/>
            </a:pPr>
            <a:r>
              <a:rPr lang="en-US" sz="24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Gidole" panose="020B0604020202020204"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Gidole" panose="020B0604020202020204"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nvGraphicFramePr>
        <p:xfrm>
          <a:off x="6502400" y="3784600"/>
          <a:ext cx="3725334" cy="1463040"/>
        </p:xfrm>
        <a:graphic>
          <a:graphicData uri="http://schemas.openxmlformats.org/drawingml/2006/table">
            <a:tbl>
              <a:tblPr firstRow="1" bandRow="1">
                <a:tableStyleId>{72833802-FEF1-4C79-8D5D-14CF1EAF98D9}</a:tableStyleId>
              </a:tblPr>
              <a:tblGrid>
                <a:gridCol w="1862667">
                  <a:extLst>
                    <a:ext uri="{9D8B030D-6E8A-4147-A177-3AD203B41FA5}">
                      <a16:colId xmlns:a16="http://schemas.microsoft.com/office/drawing/2014/main" val="43855384"/>
                    </a:ext>
                  </a:extLst>
                </a:gridCol>
                <a:gridCol w="1862667">
                  <a:extLst>
                    <a:ext uri="{9D8B030D-6E8A-4147-A177-3AD203B41FA5}">
                      <a16:colId xmlns:a16="http://schemas.microsoft.com/office/drawing/2014/main" val="2374285025"/>
                    </a:ext>
                  </a:extLst>
                </a:gridCol>
              </a:tblGrid>
              <a:tr h="365760">
                <a:tc>
                  <a:txBody>
                    <a:bodyPr/>
                    <a:lstStyle/>
                    <a:p>
                      <a:r>
                        <a:rPr lang="en-US" sz="2000" dirty="0">
                          <a:latin typeface="Gidole" panose="020B0604020202020204" charset="0"/>
                        </a:rPr>
                        <a:t>Statistic</a:t>
                      </a:r>
                    </a:p>
                  </a:txBody>
                  <a:tcPr marL="60960" marR="60960" marT="30480" marB="30480">
                    <a:solidFill>
                      <a:srgbClr val="CF3338"/>
                    </a:solidFill>
                  </a:tcPr>
                </a:tc>
                <a:tc>
                  <a:txBody>
                    <a:bodyPr/>
                    <a:lstStyle/>
                    <a:p>
                      <a:r>
                        <a:rPr lang="en-US" sz="2000" dirty="0">
                          <a:latin typeface="Gidole" panose="020B0604020202020204" charset="0"/>
                        </a:rPr>
                        <a:t>Value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Gidole" panose="020B0604020202020204" charset="0"/>
                          <a:ea typeface="Roboto Mono" pitchFamily="2" charset="0"/>
                        </a:rPr>
                        <a:t>Mean</a:t>
                      </a:r>
                    </a:p>
                  </a:txBody>
                  <a:tcPr marL="60960" marR="60960" marT="30480" marB="30480"/>
                </a:tc>
                <a:tc>
                  <a:txBody>
                    <a:bodyPr/>
                    <a:lstStyle/>
                    <a:p>
                      <a:r>
                        <a:rPr lang="en-US" sz="2000" dirty="0">
                          <a:latin typeface="Gidole" panose="020B0604020202020204" charset="0"/>
                          <a:ea typeface="Roboto Mono" pitchFamily="2" charset="0"/>
                        </a:rPr>
                        <a:t>$34</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Gidole" panose="020B0604020202020204" charset="0"/>
                          <a:ea typeface="Roboto Mono" pitchFamily="2" charset="0"/>
                        </a:rPr>
                        <a:t>Median</a:t>
                      </a:r>
                    </a:p>
                  </a:txBody>
                  <a:tcPr marL="60960" marR="60960" marT="30480" marB="30480"/>
                </a:tc>
                <a:tc>
                  <a:txBody>
                    <a:bodyPr/>
                    <a:lstStyle/>
                    <a:p>
                      <a:r>
                        <a:rPr lang="en-US" sz="2000" dirty="0">
                          <a:latin typeface="Gidole" panose="020B0604020202020204" charset="0"/>
                          <a:ea typeface="Roboto Mono" pitchFamily="2" charset="0"/>
                        </a:rPr>
                        <a:t>$20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Gidole" panose="020B0604020202020204" charset="0"/>
                          <a:ea typeface="Roboto Mono" pitchFamily="2" charset="0"/>
                        </a:rPr>
                        <a:t>Mode</a:t>
                      </a:r>
                    </a:p>
                  </a:txBody>
                  <a:tcPr marL="60960" marR="60960" marT="30480" marB="30480"/>
                </a:tc>
                <a:tc>
                  <a:txBody>
                    <a:bodyPr/>
                    <a:lstStyle/>
                    <a:p>
                      <a:r>
                        <a:rPr lang="en-US" sz="2000" dirty="0">
                          <a:latin typeface="Gidole" panose="020B0604020202020204" charset="0"/>
                          <a:ea typeface="Roboto Mono" pitchFamily="2" charset="0"/>
                        </a:rPr>
                        <a:t>$10</a:t>
                      </a:r>
                    </a:p>
                  </a:txBody>
                  <a:tcPr marL="60960" marR="60960" marT="30480" marB="30480"/>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7416800" cy="2308324"/>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Variability: how spread is the variable from the center?</a:t>
            </a:r>
          </a:p>
          <a:p>
            <a:pPr marL="800140" lvl="2" indent="-190510">
              <a:buFont typeface="Arial" panose="020B0604020202020204" pitchFamily="34" charset="0"/>
              <a:buChar char="•"/>
            </a:pPr>
            <a:r>
              <a:rPr lang="en-US" sz="2400" dirty="0">
                <a:latin typeface="Gidole" panose="020B0604020202020204" charset="0"/>
              </a:rPr>
              <a:t>Range: What are the min/max?</a:t>
            </a:r>
          </a:p>
          <a:p>
            <a:pPr marL="800140" lvl="2" indent="-190510">
              <a:buFont typeface="Arial" panose="020B0604020202020204" pitchFamily="34" charset="0"/>
              <a:buChar char="•"/>
            </a:pPr>
            <a:r>
              <a:rPr lang="en-US" sz="2400" dirty="0">
                <a:latin typeface="Gidole" panose="020B0604020202020204" charset="0"/>
              </a:rPr>
              <a:t>Variance: Relative to the mean, how far away does the data fall? </a:t>
            </a:r>
          </a:p>
          <a:p>
            <a:pPr marL="800140" lvl="2" indent="-190510">
              <a:buFont typeface="Arial" panose="020B0604020202020204" pitchFamily="34" charset="0"/>
              <a:buChar char="•"/>
            </a:pPr>
            <a:r>
              <a:rPr lang="en-US" sz="24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INSTALLING THE ANALYSIS TOOLPAK</a:t>
            </a:r>
          </a:p>
        </p:txBody>
      </p:sp>
    </p:spTree>
    <p:extLst>
      <p:ext uri="{BB962C8B-B14F-4D97-AF65-F5344CB8AC3E}">
        <p14:creationId xmlns:p14="http://schemas.microsoft.com/office/powerpoint/2010/main" val="4281391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23628" y="431800"/>
            <a:ext cx="7144744" cy="385490"/>
          </a:xfrm>
          <a:prstGeom prst="rect">
            <a:avLst/>
          </a:prstGeom>
        </p:spPr>
        <p:txBody>
          <a:bodyPr lIns="0" tIns="0" rIns="0" bIns="0" rtlCol="0" anchor="t">
            <a:spAutoFit/>
          </a:bodyPr>
          <a:lstStyle/>
          <a:p>
            <a:pPr marL="176115" lvl="1" algn="ctr">
              <a:lnSpc>
                <a:spcPts val="2560"/>
              </a:lnSpc>
            </a:pPr>
            <a:r>
              <a:rPr lang="en-US" sz="4000" spc="107" dirty="0">
                <a:solidFill>
                  <a:srgbClr val="000000"/>
                </a:solidFill>
                <a:latin typeface="League Spartan Bold"/>
              </a:rPr>
              <a:t>ON WINDOWS: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1" y="1816100"/>
            <a:ext cx="5734755" cy="32258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6705600" y="2159000"/>
            <a:ext cx="5130800" cy="2389950"/>
          </a:xfrm>
          <a:prstGeom prst="rect">
            <a:avLst/>
          </a:prstGeom>
        </p:spPr>
        <p:txBody>
          <a:bodyPr wrap="square">
            <a:spAutoFit/>
          </a:bodyPr>
          <a:lstStyle/>
          <a:p>
            <a:pPr marL="190510" indent="-190510">
              <a:buFont typeface="Arial" panose="020B0604020202020204" pitchFamily="34" charset="0"/>
              <a:buChar char="•"/>
            </a:pPr>
            <a:r>
              <a:rPr lang="en-US" sz="2133" dirty="0">
                <a:latin typeface="Gidole" panose="020B0604020202020204" charset="0"/>
              </a:rPr>
              <a:t>File → Options → Add-ins</a:t>
            </a:r>
          </a:p>
          <a:p>
            <a:pPr marL="190510" indent="-190510">
              <a:buFont typeface="Arial" panose="020B0604020202020204" pitchFamily="34" charset="0"/>
              <a:buChar char="•"/>
            </a:pPr>
            <a:r>
              <a:rPr lang="en-US" sz="2133" dirty="0">
                <a:latin typeface="Gidole" panose="020B0604020202020204" charset="0"/>
              </a:rPr>
              <a:t>Click Go toward the bottom of the menu</a:t>
            </a:r>
          </a:p>
          <a:p>
            <a:pPr marL="190510" indent="-190510">
              <a:buFont typeface="Arial" panose="020B0604020202020204" pitchFamily="34" charset="0"/>
              <a:buChar char="•"/>
            </a:pPr>
            <a:r>
              <a:rPr lang="en-US" sz="2133" dirty="0">
                <a:latin typeface="Gidole" panose="020B0604020202020204" charset="0"/>
              </a:rPr>
              <a:t>Select Analysis </a:t>
            </a:r>
            <a:r>
              <a:rPr lang="en-US" sz="2133" dirty="0" err="1">
                <a:latin typeface="Gidole" panose="020B0604020202020204" charset="0"/>
              </a:rPr>
              <a:t>ToolPak</a:t>
            </a:r>
            <a:r>
              <a:rPr lang="en-US" sz="2133" dirty="0">
                <a:latin typeface="Gidole" panose="020B0604020202020204" charset="0"/>
              </a:rPr>
              <a:t> from the menu </a:t>
            </a:r>
          </a:p>
          <a:p>
            <a:pPr marL="190510" indent="-190510">
              <a:buFont typeface="Arial" panose="020B0604020202020204" pitchFamily="34" charset="0"/>
              <a:buChar char="•"/>
            </a:pPr>
            <a:r>
              <a:rPr lang="en-US" sz="2133" dirty="0">
                <a:latin typeface="Gidole" panose="020B0604020202020204" charset="0"/>
              </a:rPr>
              <a:t>Click OK</a:t>
            </a:r>
          </a:p>
          <a:p>
            <a:pPr marL="190510" indent="-190510">
              <a:buFont typeface="Arial" panose="020B0604020202020204" pitchFamily="34" charset="0"/>
              <a:buChar char="•"/>
            </a:pPr>
            <a:endParaRPr lang="en-US" sz="2133" dirty="0">
              <a:latin typeface="Gidole" panose="020B0604020202020204" charset="0"/>
            </a:endParaRPr>
          </a:p>
          <a:p>
            <a:r>
              <a:rPr lang="en-US" sz="2133" dirty="0">
                <a:latin typeface="Gidole" panose="020B0604020202020204" charset="0"/>
              </a:rPr>
              <a:t>It is not necessary to select the Analysis </a:t>
            </a:r>
            <a:r>
              <a:rPr lang="en-US" sz="2133" dirty="0" err="1">
                <a:latin typeface="Gidole" panose="020B0604020202020204" charset="0"/>
              </a:rPr>
              <a:t>ToolPak</a:t>
            </a:r>
            <a:r>
              <a:rPr lang="en-US" sz="2133"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Summarize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the Analysis </a:t>
            </a:r>
            <a:r>
              <a:rPr lang="en-US" sz="2400" dirty="0" err="1">
                <a:solidFill>
                  <a:srgbClr val="000000"/>
                </a:solidFill>
                <a:latin typeface="Gidole" panose="020B0604020202020204" charset="0"/>
                <a:ea typeface="Roboto Mono" pitchFamily="2" charset="0"/>
              </a:rPr>
              <a:t>ToolPak</a:t>
            </a:r>
            <a:endParaRPr lang="en-US" sz="24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938992"/>
          </a:xfrm>
          <a:prstGeom prst="rect">
            <a:avLst/>
          </a:prstGeom>
          <a:noFill/>
        </p:spPr>
        <p:txBody>
          <a:bodyPr wrap="square" rtlCol="0">
            <a:spAutoFit/>
          </a:bodyPr>
          <a:lstStyle/>
          <a:p>
            <a:pPr marL="495325" lvl="1" indent="-190510">
              <a:buFont typeface="Arial" panose="020B0604020202020204" pitchFamily="34" charset="0"/>
              <a:buChar char="•"/>
            </a:pPr>
            <a:r>
              <a:rPr lang="en-US" sz="2400" dirty="0">
                <a:latin typeface="Gidole" panose="020B0604020202020204" charset="0"/>
              </a:rPr>
              <a:t>Histogram</a:t>
            </a:r>
          </a:p>
          <a:p>
            <a:pPr marL="800140" lvl="2" indent="-190510">
              <a:buFont typeface="Arial" panose="020B0604020202020204" pitchFamily="34" charset="0"/>
              <a:buChar char="•"/>
            </a:pPr>
            <a:r>
              <a:rPr lang="en-US" sz="2400" dirty="0">
                <a:latin typeface="Gidole" panose="020B0604020202020204" charset="0"/>
              </a:rPr>
              <a:t>What does the data’s distribution “look like?”</a:t>
            </a:r>
          </a:p>
          <a:p>
            <a:pPr marL="800140" lvl="2" indent="-190510">
              <a:buFont typeface="Arial" panose="020B0604020202020204" pitchFamily="34" charset="0"/>
              <a:buChar char="•"/>
            </a:pPr>
            <a:r>
              <a:rPr lang="en-US" sz="24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738664"/>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wages.xlsx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a:t>
            </a:r>
            <a:r>
              <a:rPr lang="en-US" sz="2400" dirty="0">
                <a:solidFill>
                  <a:srgbClr val="000000"/>
                </a:solidFill>
                <a:latin typeface="Roboto Mono" pitchFamily="2" charset="0"/>
                <a:ea typeface="Roboto Mono" pitchFamily="2" charset="0"/>
              </a:rPr>
              <a:t>wage</a:t>
            </a:r>
            <a:r>
              <a:rPr lang="en-US" sz="24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Consolas" panose="020B0609020204030204" pitchFamily="49" charset="0"/>
                <a:ea typeface="Roboto Mono" pitchFamily="2" charset="0"/>
              </a:rPr>
              <a:t>housing-descriptive.xlsx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Explore this dataset:</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categorical variable and run its frequencies</a:t>
            </a:r>
          </a:p>
          <a:p>
            <a:pPr marL="840782" lvl="2"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Choose a continuous variable, run its </a:t>
            </a:r>
            <a:r>
              <a:rPr lang="en-US" sz="2400" dirty="0" err="1">
                <a:solidFill>
                  <a:srgbClr val="000000"/>
                </a:solidFill>
                <a:latin typeface="Gidole" panose="020B0604020202020204" charset="0"/>
                <a:ea typeface="Roboto Mono" pitchFamily="2" charset="0"/>
              </a:rPr>
              <a:t>descriptives</a:t>
            </a:r>
            <a:r>
              <a:rPr lang="en-US" sz="24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541289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20800" y="228600"/>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EVER WANTED TO JUST BE NORMAL?</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320800" y="844154"/>
            <a:ext cx="10871200" cy="615553"/>
          </a:xfrm>
          <a:prstGeom prst="rect">
            <a:avLst/>
          </a:prstGeom>
        </p:spPr>
        <p:txBody>
          <a:bodyPr wrap="square" lIns="0" tIns="0" rIns="0" bIns="0" rtlCol="0" anchor="t">
            <a:spAutoFit/>
          </a:bodyPr>
          <a:lstStyle/>
          <a:p>
            <a:pPr marL="176115" lvl="1" algn="ctr"/>
            <a:r>
              <a:rPr lang="en-US" sz="4000" spc="107"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2032000" y="1459707"/>
            <a:ext cx="8331200" cy="5007583"/>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 Importing the data… Power Query</a:t>
            </a:r>
          </a:p>
        </p:txBody>
      </p:sp>
    </p:spTree>
    <p:extLst>
      <p:ext uri="{BB962C8B-B14F-4D97-AF65-F5344CB8AC3E}">
        <p14:creationId xmlns:p14="http://schemas.microsoft.com/office/powerpoint/2010/main" val="2563638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1046440"/>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WHAT DOES IT MEAN TO BE NORMAL?</a:t>
            </a:r>
          </a:p>
          <a:p>
            <a:pPr marL="176115" lvl="1" algn="ctr"/>
            <a:r>
              <a:rPr lang="en-US" sz="3200" spc="107" dirty="0">
                <a:solidFill>
                  <a:srgbClr val="000000"/>
                </a:solidFill>
                <a:latin typeface="League Spartan Bold"/>
              </a:rPr>
              <a:t>“Empirical rule”</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32911" y="2527929"/>
            <a:ext cx="11938000" cy="2360621"/>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371600" y="228600"/>
            <a:ext cx="10820400" cy="553998"/>
          </a:xfrm>
          <a:prstGeom prst="rect">
            <a:avLst/>
          </a:prstGeom>
        </p:spPr>
        <p:txBody>
          <a:bodyPr wrap="square" lIns="0" tIns="0" rIns="0" bIns="0" rtlCol="0" anchor="t">
            <a:spAutoFit/>
          </a:bodyPr>
          <a:lstStyle/>
          <a:p>
            <a:pPr marL="176115" lvl="1" algn="ctr"/>
            <a:r>
              <a:rPr lang="en-US" sz="3600" spc="107" dirty="0">
                <a:solidFill>
                  <a:srgbClr val="000000"/>
                </a:solidFill>
                <a:latin typeface="League Spartan Bold"/>
              </a:rPr>
              <a:t>SPOTTING NORMAL DISTRIBUTIONS</a:t>
            </a:r>
            <a:endParaRPr lang="en-US" sz="4000"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5806" y="6400168"/>
            <a:ext cx="3657600" cy="461665"/>
          </a:xfrm>
          <a:prstGeom prst="rect">
            <a:avLst/>
          </a:prstGeom>
          <a:noFill/>
        </p:spPr>
        <p:txBody>
          <a:bodyPr wrap="square" rtlCol="0">
            <a:spAutoFit/>
          </a:bodyPr>
          <a:lstStyle/>
          <a:p>
            <a:r>
              <a:rPr lang="en-US" sz="1200" dirty="0">
                <a:latin typeface="Gidole" panose="02000503000000000000" pitchFamily="50" charset="0"/>
                <a:hlinkClick r:id="rId4"/>
              </a:rPr>
              <a:t>https://www.katemarshallmaths.com/chapter-3-bell-shaped-distribution.html</a:t>
            </a:r>
            <a:r>
              <a:rPr lang="en-US" sz="1200"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1371600" y="1055384"/>
            <a:ext cx="5493204" cy="4062651"/>
          </a:xfrm>
          <a:prstGeom prst="rect">
            <a:avLst/>
          </a:prstGeom>
        </p:spPr>
        <p:txBody>
          <a:bodyPr wrap="square" lIns="0" tIns="0" rIns="0" bIns="0" rtlCol="0" anchor="t">
            <a:spAutoFit/>
          </a:bodyPr>
          <a:lstStyle/>
          <a:p>
            <a:pPr marL="231152" lvl="1"/>
            <a:r>
              <a:rPr lang="en-US" sz="24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a:p>
            <a:pPr marL="726476" lvl="1" indent="-495325">
              <a:buAutoNum type="arabicPeriod"/>
            </a:pPr>
            <a:r>
              <a:rPr lang="en-US" sz="2400" dirty="0" err="1">
                <a:solidFill>
                  <a:srgbClr val="000000"/>
                </a:solidFill>
                <a:latin typeface="Gidole" panose="02000503000000000000" pitchFamily="50" charset="0"/>
                <a:ea typeface="Roboto Mono" pitchFamily="2" charset="0"/>
              </a:rPr>
              <a:t>Descriptives</a:t>
            </a:r>
            <a:r>
              <a:rPr lang="en-US" sz="2400" dirty="0">
                <a:solidFill>
                  <a:srgbClr val="000000"/>
                </a:solidFill>
                <a:latin typeface="Gidole" panose="02000503000000000000" pitchFamily="50" charset="0"/>
                <a:ea typeface="Roboto Mono" pitchFamily="2" charset="0"/>
              </a:rPr>
              <a:t>: skewness </a:t>
            </a:r>
            <a:r>
              <a:rPr lang="en-US" sz="2400" dirty="0">
                <a:latin typeface="Gidole" panose="02000503000000000000" pitchFamily="50" charset="0"/>
              </a:rPr>
              <a:t>±</a:t>
            </a:r>
            <a:r>
              <a:rPr lang="en-US" sz="2400" dirty="0">
                <a:solidFill>
                  <a:srgbClr val="000000"/>
                </a:solidFill>
                <a:latin typeface="Gidole" panose="02000503000000000000" pitchFamily="50" charset="0"/>
                <a:ea typeface="Roboto Mono" pitchFamily="2" charset="0"/>
              </a:rPr>
              <a:t> 8, kurtosis </a:t>
            </a:r>
            <a:r>
              <a:rPr lang="en-US" sz="2400" dirty="0">
                <a:latin typeface="Gidole" panose="02000503000000000000" pitchFamily="50" charset="0"/>
              </a:rPr>
              <a:t>± 20</a:t>
            </a:r>
          </a:p>
          <a:p>
            <a:pPr marL="726476" lvl="1" indent="-495325">
              <a:buAutoNum type="arabicPeriod"/>
            </a:pPr>
            <a:r>
              <a:rPr lang="en-US" sz="2400" dirty="0">
                <a:solidFill>
                  <a:srgbClr val="000000"/>
                </a:solidFill>
                <a:latin typeface="Gidole" panose="02000503000000000000" pitchFamily="50" charset="0"/>
                <a:ea typeface="Roboto Mono" pitchFamily="2" charset="0"/>
              </a:rPr>
              <a:t>Visualizations: does it “look” normal?</a:t>
            </a:r>
          </a:p>
          <a:p>
            <a:pPr marL="726476" lvl="1" indent="-495325">
              <a:buAutoNum type="arabicPeriod"/>
            </a:pPr>
            <a:r>
              <a:rPr lang="en-US" sz="24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231152" lvl="1"/>
            <a:endParaRPr lang="en-US" sz="24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8874034" y="1785937"/>
            <a:ext cx="3302001" cy="507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5125006" cy="3419650"/>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5618218" y="557372"/>
            <a:ext cx="5887982" cy="769441"/>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STATROULETTE</a:t>
            </a:r>
          </a:p>
        </p:txBody>
      </p:sp>
      <p:sp>
        <p:nvSpPr>
          <p:cNvPr id="10" name="TextBox 10"/>
          <p:cNvSpPr txBox="1"/>
          <p:nvPr/>
        </p:nvSpPr>
        <p:spPr>
          <a:xfrm>
            <a:off x="3819013" y="3959138"/>
            <a:ext cx="7583304" cy="1092863"/>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61555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Simulate 500 rounds of a roulette spin using </a:t>
            </a:r>
            <a:r>
              <a:rPr lang="en-US" sz="2000" dirty="0">
                <a:solidFill>
                  <a:srgbClr val="000000"/>
                </a:solidFill>
                <a:latin typeface="Roboto Mono" pitchFamily="2" charset="0"/>
                <a:ea typeface="Roboto Mono" pitchFamily="2" charset="0"/>
              </a:rPr>
              <a:t>RANDBETWEEN(0,36)</a:t>
            </a:r>
            <a:r>
              <a:rPr lang="en-US" sz="2000" dirty="0">
                <a:solidFill>
                  <a:srgbClr val="000000"/>
                </a:solidFill>
                <a:latin typeface="Gidole" panose="020B0604020202020204" charset="0"/>
              </a:rPr>
              <a:t> </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resulting frequency distribution using a histogram</a:t>
            </a:r>
          </a:p>
          <a:p>
            <a:pPr marL="535967" lvl="1" indent="-304815">
              <a:buFont typeface="Arial" panose="020B0604020202020204" pitchFamily="34" charset="0"/>
              <a:buChar char="•"/>
            </a:pPr>
            <a:r>
              <a:rPr lang="en-US" sz="2000" dirty="0">
                <a:solidFill>
                  <a:srgbClr val="000000"/>
                </a:solidFill>
                <a:latin typeface="Gidole" panose="020B0604020202020204" charset="0"/>
              </a:rPr>
              <a:t>Hit </a:t>
            </a:r>
            <a:r>
              <a:rPr lang="en-US" sz="2000" dirty="0">
                <a:solidFill>
                  <a:srgbClr val="000000"/>
                </a:solidFill>
                <a:latin typeface="Roboto Mono" pitchFamily="2" charset="0"/>
                <a:ea typeface="Roboto Mono" pitchFamily="2" charset="0"/>
              </a:rPr>
              <a:t>F9</a:t>
            </a:r>
            <a:r>
              <a:rPr lang="en-US" sz="2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153888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Gidole" panose="020B0604020202020204" charset="0"/>
              </a:rPr>
              <a:t>Now, simulate a roulette spin 100 times. </a:t>
            </a:r>
          </a:p>
          <a:p>
            <a:pPr marL="535967" lvl="1" indent="-304815">
              <a:buFont typeface="Arial" panose="020B0604020202020204" pitchFamily="34" charset="0"/>
              <a:buChar char="•"/>
            </a:pPr>
            <a:r>
              <a:rPr lang="en-US" sz="2000" dirty="0">
                <a:solidFill>
                  <a:srgbClr val="000000"/>
                </a:solidFill>
                <a:latin typeface="Gidole" panose="020B0604020202020204" charset="0"/>
              </a:rPr>
              <a:t>Take the average spin.</a:t>
            </a:r>
          </a:p>
          <a:p>
            <a:pPr marL="535967" lvl="1" indent="-304815">
              <a:buFont typeface="Arial" panose="020B0604020202020204" pitchFamily="34" charset="0"/>
              <a:buChar char="•"/>
            </a:pPr>
            <a:r>
              <a:rPr lang="en-US" sz="2000" dirty="0">
                <a:solidFill>
                  <a:srgbClr val="000000"/>
                </a:solidFill>
                <a:latin typeface="Gidole" panose="020B0604020202020204" charset="0"/>
              </a:rPr>
              <a:t>Do this 500 times.</a:t>
            </a:r>
          </a:p>
          <a:p>
            <a:pPr marL="535967" lvl="1" indent="-304815">
              <a:buFont typeface="Arial" panose="020B0604020202020204" pitchFamily="34" charset="0"/>
              <a:buChar char="•"/>
            </a:pPr>
            <a:r>
              <a:rPr lang="en-US" sz="2000" dirty="0">
                <a:solidFill>
                  <a:srgbClr val="000000"/>
                </a:solidFill>
                <a:latin typeface="Gidole" panose="020B0604020202020204" charset="0"/>
              </a:rPr>
              <a:t>Plot the distribution of sample means</a:t>
            </a:r>
          </a:p>
          <a:p>
            <a:pPr marL="535967" lvl="1" indent="-304815">
              <a:buFont typeface="Arial" panose="020B0604020202020204" pitchFamily="34" charset="0"/>
              <a:buChar char="•"/>
            </a:pPr>
            <a:r>
              <a:rPr lang="en-US" sz="2000" dirty="0">
                <a:solidFill>
                  <a:srgbClr val="000000"/>
                </a:solidFill>
                <a:latin typeface="Gidole" panose="020B0604020202020204" charset="0"/>
              </a:rPr>
              <a:t>Solution: </a:t>
            </a:r>
            <a:r>
              <a:rPr lang="en-US" sz="2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8"/>
            <a:ext cx="7583304" cy="2231893"/>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Central limit theorem</a:t>
            </a:r>
            <a:r>
              <a:rPr lang="en-US" sz="3200" b="1" spc="119" dirty="0">
                <a:solidFill>
                  <a:srgbClr val="F2F0F4"/>
                </a:solidFill>
                <a:latin typeface="Gidole Bold"/>
              </a:rPr>
              <a:t>: the sampling distribution of the mean of any independent, random variable will be normal or nearly normal, </a:t>
            </a:r>
            <a:r>
              <a:rPr lang="en-US" sz="3200" b="1" i="1" spc="11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446358"/>
          </a:xfrm>
          <a:prstGeom prst="rect">
            <a:avLst/>
          </a:prstGeom>
          <a:noFill/>
        </p:spPr>
        <p:txBody>
          <a:bodyPr wrap="square" rtlCol="0">
            <a:spAutoFit/>
          </a:bodyPr>
          <a:lstStyle/>
          <a:p>
            <a:pPr marL="685834" lvl="1" indent="-381019">
              <a:buFont typeface="Arial" panose="020B0604020202020204" pitchFamily="34" charset="0"/>
              <a:buChar char="•"/>
            </a:pPr>
            <a:r>
              <a:rPr lang="en-US" sz="2933" dirty="0">
                <a:latin typeface="Gidole" panose="020B0604020202020204" charset="0"/>
              </a:rPr>
              <a:t>N = 30? 60? 100?</a:t>
            </a:r>
          </a:p>
          <a:p>
            <a:pPr marL="685834" lvl="1" indent="-381019">
              <a:buFont typeface="Arial" panose="020B0604020202020204" pitchFamily="34" charset="0"/>
              <a:buChar char="•"/>
            </a:pPr>
            <a:r>
              <a:rPr lang="en-US" sz="2933" dirty="0">
                <a:latin typeface="Gidole" panose="020B0604020202020204" charset="0"/>
              </a:rPr>
              <a:t>It depends on how “normal” your sample is</a:t>
            </a:r>
            <a:endParaRPr lang="en-US" sz="2933"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MEET ME IN THE MIDDLE</a:t>
            </a:r>
          </a:p>
        </p:txBody>
      </p:sp>
      <p:sp>
        <p:nvSpPr>
          <p:cNvPr id="10" name="TextBox 10"/>
          <p:cNvSpPr txBox="1"/>
          <p:nvPr/>
        </p:nvSpPr>
        <p:spPr>
          <a:xfrm>
            <a:off x="3819013" y="3959138"/>
            <a:ext cx="7583304" cy="1464760"/>
          </a:xfrm>
          <a:prstGeom prst="rect">
            <a:avLst/>
          </a:prstGeom>
        </p:spPr>
        <p:txBody>
          <a:bodyPr wrap="square" lIns="0" tIns="0" rIns="0" bIns="0" rtlCol="0" anchor="t">
            <a:spAutoFit/>
          </a:bodyPr>
          <a:lstStyle/>
          <a:p>
            <a:pPr marL="579149" lvl="1" indent="-381019">
              <a:lnSpc>
                <a:spcPts val="2880"/>
              </a:lnSpc>
              <a:buFont typeface="Arial" panose="020B0604020202020204" pitchFamily="34" charset="0"/>
              <a:buChar char="•"/>
            </a:pPr>
            <a:r>
              <a:rPr lang="en-US" sz="2400" b="1" spc="119" dirty="0">
                <a:solidFill>
                  <a:srgbClr val="F2F0F4"/>
                </a:solidFill>
                <a:latin typeface="Gidole Bold"/>
              </a:rPr>
              <a:t>A roulette wheel returns values between 0 and 36.</a:t>
            </a:r>
          </a:p>
          <a:p>
            <a:pPr marL="579149" lvl="1" indent="-381019">
              <a:lnSpc>
                <a:spcPts val="2880"/>
              </a:lnSpc>
              <a:buFont typeface="Arial" panose="020B0604020202020204" pitchFamily="34" charset="0"/>
              <a:buChar char="•"/>
            </a:pPr>
            <a:r>
              <a:rPr lang="en-US" sz="2400" b="1" spc="11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 y="-7726"/>
            <a:ext cx="5130800" cy="342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307777"/>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685800" y="685800"/>
            <a:ext cx="5045298" cy="670568"/>
          </a:xfrm>
          <a:prstGeom prst="rect">
            <a:avLst/>
          </a:prstGeom>
        </p:spPr>
        <p:txBody>
          <a:bodyPr lIns="0" tIns="0" rIns="0" bIns="0" rtlCol="0" anchor="t">
            <a:spAutoFit/>
          </a:bodyPr>
          <a:lstStyle/>
          <a:p>
            <a:pPr>
              <a:lnSpc>
                <a:spcPts val="6000"/>
              </a:lnSpc>
            </a:pPr>
            <a:r>
              <a:rPr lang="en-US" sz="3200" spc="250" dirty="0">
                <a:solidFill>
                  <a:srgbClr val="000000"/>
                </a:solidFill>
                <a:latin typeface="League Spartan Bold"/>
              </a:rPr>
              <a:t>LESSON OBJECTIVES</a:t>
            </a:r>
          </a:p>
        </p:txBody>
      </p:sp>
      <p:sp>
        <p:nvSpPr>
          <p:cNvPr id="10" name="TextBox 10"/>
          <p:cNvSpPr txBox="1"/>
          <p:nvPr/>
        </p:nvSpPr>
        <p:spPr>
          <a:xfrm>
            <a:off x="2280025" y="2211014"/>
            <a:ext cx="3936723" cy="3184270"/>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Load data from Excel workbooks and csv files into Power Query</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Perform common data wrangling and cleaning tasks</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Combine data from multiple sources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618218" y="557372"/>
            <a:ext cx="5887982"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MAGIC… OR STATISTICS?</a:t>
            </a:r>
          </a:p>
        </p:txBody>
      </p:sp>
      <p:sp>
        <p:nvSpPr>
          <p:cNvPr id="10" name="TextBox 10"/>
          <p:cNvSpPr txBox="1"/>
          <p:nvPr/>
        </p:nvSpPr>
        <p:spPr>
          <a:xfrm>
            <a:off x="3819013" y="3959139"/>
            <a:ext cx="7583304" cy="1859996"/>
          </a:xfrm>
          <a:prstGeom prst="rect">
            <a:avLst/>
          </a:prstGeom>
        </p:spPr>
        <p:txBody>
          <a:bodyPr lIns="0" tIns="0" rIns="0" bIns="0" rtlCol="0" anchor="t">
            <a:spAutoFit/>
          </a:bodyPr>
          <a:lstStyle/>
          <a:p>
            <a:pPr marL="579149" lvl="1" indent="-381019">
              <a:lnSpc>
                <a:spcPts val="2880"/>
              </a:lnSpc>
              <a:buFont typeface="Arial" panose="020B0604020202020204" pitchFamily="34" charset="0"/>
              <a:buChar char="•"/>
            </a:pPr>
            <a:r>
              <a:rPr lang="en-US" sz="3200" b="1" u="sng" spc="119" dirty="0">
                <a:solidFill>
                  <a:srgbClr val="F2F0F4"/>
                </a:solidFill>
                <a:latin typeface="Gidole Bold"/>
              </a:rPr>
              <a:t>Law of large numbers</a:t>
            </a:r>
            <a:r>
              <a:rPr lang="en-US" sz="3200" b="1" spc="119" dirty="0">
                <a:solidFill>
                  <a:srgbClr val="F2F0F4"/>
                </a:solidFill>
                <a:latin typeface="Gidole Bold"/>
              </a:rPr>
              <a:t>: the average of results obtained from trials become closer to the expected value as more trials are performed</a:t>
            </a:r>
            <a:endParaRPr lang="en-US" sz="3200" b="1" i="1" spc="11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62161" y="0"/>
            <a:ext cx="5996097" cy="3419649"/>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227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1401025"/>
          </a:xfrm>
          <a:prstGeom prst="rect">
            <a:avLst/>
          </a:prstGeom>
        </p:spPr>
        <p:txBody>
          <a:bodyPr wrap="square" lIns="0" tIns="0" rIns="0" bIns="0" rtlCol="0" anchor="t">
            <a:spAutoFit/>
          </a:bodyPr>
          <a:lstStyle/>
          <a:p>
            <a:pPr algn="r">
              <a:lnSpc>
                <a:spcPct val="150000"/>
              </a:lnSpc>
            </a:pPr>
            <a:r>
              <a:rPr lang="en-US" sz="3200" spc="250"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1" y="-11023"/>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24327"/>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HOUSES WITH AIR CONDITIONING </a:t>
            </a:r>
            <a:r>
              <a:rPr lang="en-US" sz="3200" strike="sngStrike" spc="250" dirty="0">
                <a:solidFill>
                  <a:srgbClr val="000000"/>
                </a:solidFill>
                <a:latin typeface="League Spartan Bold"/>
              </a:rPr>
              <a:t>ARE BETTER</a:t>
            </a:r>
            <a:r>
              <a:rPr lang="en-US" sz="3200" spc="250" dirty="0">
                <a:solidFill>
                  <a:srgbClr val="000000"/>
                </a:solidFill>
                <a:latin typeface="League Spartan Bold"/>
              </a:rPr>
              <a:t>  HAVE HIGHER SALES VALUES THAN THOSE WITHOUT</a:t>
            </a:r>
            <a:endParaRPr lang="en-US" sz="3200"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2"/>
            <a:ext cx="7899400" cy="2219775"/>
          </a:xfrm>
          <a:prstGeom prst="rect">
            <a:avLst/>
          </a:prstGeom>
        </p:spPr>
        <p:txBody>
          <a:bodyPr wrap="square" lIns="0" tIns="0" rIns="0" bIns="0" rtlCol="0" anchor="t">
            <a:spAutoFit/>
          </a:bodyPr>
          <a:lstStyle/>
          <a:p>
            <a:pPr algn="r">
              <a:lnSpc>
                <a:spcPts val="6000"/>
              </a:lnSpc>
            </a:pPr>
            <a:r>
              <a:rPr lang="en-US" sz="3067" spc="250" dirty="0">
                <a:solidFill>
                  <a:srgbClr val="000000"/>
                </a:solidFill>
                <a:latin typeface="League Spartan Bold"/>
              </a:rPr>
              <a:t>HOUSES WITH AIR CONDITIONING </a:t>
            </a:r>
            <a:r>
              <a:rPr lang="en-US" sz="3067" strike="sngStrike" spc="250" dirty="0">
                <a:solidFill>
                  <a:srgbClr val="000000"/>
                </a:solidFill>
                <a:latin typeface="League Spartan Bold"/>
              </a:rPr>
              <a:t>ARE BETTER</a:t>
            </a:r>
            <a:r>
              <a:rPr lang="en-US" sz="3067" spc="250" dirty="0">
                <a:solidFill>
                  <a:srgbClr val="000000"/>
                </a:solidFill>
                <a:latin typeface="League Spartan Bold"/>
              </a:rPr>
              <a:t>  HAVE HIGHER SALES VALUES THAN THOSE WITHOUT, </a:t>
            </a:r>
            <a:r>
              <a:rPr lang="en-US" sz="3067" i="1" spc="250" dirty="0">
                <a:solidFill>
                  <a:srgbClr val="000000"/>
                </a:solidFill>
                <a:latin typeface="League Spartan Bold"/>
              </a:rPr>
              <a:t>ON AVERAGE</a:t>
            </a:r>
            <a:endParaRPr lang="en-US" sz="3067"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3606800" y="176371"/>
            <a:ext cx="7899400" cy="2638223"/>
          </a:xfrm>
          <a:prstGeom prst="rect">
            <a:avLst/>
          </a:prstGeom>
        </p:spPr>
        <p:txBody>
          <a:bodyPr wrap="square" lIns="0" tIns="0" rIns="0" bIns="0" rtlCol="0" anchor="t">
            <a:spAutoFit/>
          </a:bodyPr>
          <a:lstStyle/>
          <a:p>
            <a:pPr algn="r">
              <a:lnSpc>
                <a:spcPct val="150000"/>
              </a:lnSpc>
            </a:pPr>
            <a:r>
              <a:rPr lang="en-US" sz="2933" spc="250" dirty="0">
                <a:solidFill>
                  <a:srgbClr val="000000"/>
                </a:solidFill>
                <a:latin typeface="League Spartan Bold"/>
              </a:rPr>
              <a:t>HOUSES WITH AIR CONDITIONING HAVE HIGHER SALES VALUES THAN THOSE WITHOUT, </a:t>
            </a:r>
            <a:r>
              <a:rPr lang="en-US" sz="2933" i="1" spc="250" dirty="0">
                <a:solidFill>
                  <a:srgbClr val="000000"/>
                </a:solidFill>
                <a:latin typeface="League Spartan Bold"/>
              </a:rPr>
              <a:t>ON AVERAGE, GIVEN THE SAMPLES WE HAVE</a:t>
            </a:r>
            <a:endParaRPr lang="en-US" sz="2933" strike="sngStrike" spc="250"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67405"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043794" y="176372"/>
            <a:ext cx="6462405" cy="2993768"/>
          </a:xfrm>
          <a:prstGeom prst="rect">
            <a:avLst/>
          </a:prstGeom>
        </p:spPr>
        <p:txBody>
          <a:bodyPr wrap="square" lIns="0" tIns="0" rIns="0" bIns="0" rtlCol="0" anchor="t">
            <a:spAutoFit/>
          </a:bodyPr>
          <a:lstStyle/>
          <a:p>
            <a:pPr algn="r">
              <a:lnSpc>
                <a:spcPts val="6000"/>
              </a:lnSpc>
            </a:pPr>
            <a:r>
              <a:rPr lang="en-US" sz="3200" spc="250" dirty="0">
                <a:solidFill>
                  <a:srgbClr val="000000"/>
                </a:solidFill>
                <a:latin typeface="League Spartan Bold"/>
              </a:rPr>
              <a:t>THE AVERAGE VALUE OF ONE CATEGORY IS HIGHER THAN ANOTHER</a:t>
            </a:r>
          </a:p>
          <a:p>
            <a:pPr algn="r">
              <a:lnSpc>
                <a:spcPts val="6000"/>
              </a:lnSpc>
            </a:pPr>
            <a:r>
              <a:rPr lang="en-US" sz="3200" spc="250" dirty="0">
                <a:solidFill>
                  <a:srgbClr val="000000"/>
                </a:solidFill>
                <a:latin typeface="League Spartan Bold"/>
              </a:rPr>
              <a:t>(</a:t>
            </a:r>
            <a:r>
              <a:rPr lang="en-US" sz="3200" i="1" spc="250" dirty="0">
                <a:solidFill>
                  <a:srgbClr val="000000"/>
                </a:solidFill>
                <a:latin typeface="League Spartan Bold"/>
              </a:rPr>
              <a:t>Independent samples t-test</a:t>
            </a:r>
            <a:r>
              <a:rPr lang="en-US" sz="3200" spc="250"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318000" cy="34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air conditioning (</a:t>
            </a:r>
            <a:r>
              <a:rPr lang="en-US" sz="2400" dirty="0" err="1">
                <a:solidFill>
                  <a:srgbClr val="000000"/>
                </a:solidFill>
                <a:latin typeface="Roboto Mono" pitchFamily="2" charset="0"/>
                <a:ea typeface="Roboto Mono" pitchFamily="2" charset="0"/>
              </a:rPr>
              <a:t>airco</a:t>
            </a:r>
            <a:r>
              <a:rPr lang="en-US" sz="2400" dirty="0">
                <a:solidFill>
                  <a:srgbClr val="000000"/>
                </a:solidFill>
                <a:latin typeface="Gidole" panose="02000503000000000000" charset="0"/>
              </a:rPr>
              <a:t>)?</a:t>
            </a:r>
          </a:p>
          <a:p>
            <a:pPr marL="840782" lvl="2" indent="-304815">
              <a:buFont typeface="Arial" panose="020B0604020202020204" pitchFamily="34" charset="0"/>
              <a:buChar char="•"/>
            </a:pPr>
            <a:r>
              <a:rPr lang="en-US" sz="24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55484"/>
            <a:ext cx="6096000" cy="319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housing-foundations.xlsx</a:t>
            </a:r>
          </a:p>
          <a:p>
            <a:pPr marL="535967" lvl="1" indent="-304815">
              <a:buFont typeface="Arial" panose="020B0604020202020204" pitchFamily="34" charset="0"/>
              <a:buChar char="•"/>
            </a:pPr>
            <a:r>
              <a:rPr lang="en-US" sz="2400" dirty="0">
                <a:solidFill>
                  <a:srgbClr val="000000"/>
                </a:solidFill>
                <a:latin typeface="Gidole" panose="02000503000000000000" charset="0"/>
                <a:ea typeface="Roboto Mono" pitchFamily="2" charset="0"/>
              </a:rPr>
              <a:t>Is there a difference</a:t>
            </a:r>
            <a:r>
              <a:rPr lang="en-US" sz="2400" dirty="0">
                <a:solidFill>
                  <a:srgbClr val="000000"/>
                </a:solidFill>
                <a:latin typeface="Gidole" panose="02000503000000000000" charset="0"/>
              </a:rPr>
              <a:t> in sales price for homes with a full, finished basement (</a:t>
            </a:r>
            <a:r>
              <a:rPr lang="en-US" sz="2400" dirty="0" err="1">
                <a:solidFill>
                  <a:srgbClr val="000000"/>
                </a:solidFill>
                <a:latin typeface="Roboto Mono" pitchFamily="2" charset="0"/>
                <a:ea typeface="Roboto Mono" pitchFamily="2" charset="0"/>
              </a:rPr>
              <a:t>fullbase</a:t>
            </a:r>
            <a:r>
              <a:rPr lang="en-US" sz="2400" dirty="0">
                <a:solidFill>
                  <a:srgbClr val="000000"/>
                </a:solidFill>
                <a:latin typeface="Gidole" panose="02000503000000000000" charset="0"/>
              </a:rPr>
              <a:t>)? </a:t>
            </a:r>
            <a:endParaRPr lang="en-US" sz="2400" dirty="0">
              <a:solidFill>
                <a:srgbClr val="000000"/>
              </a:solidFill>
              <a:latin typeface="Gidole" panose="020B0604020202020204"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67" y="2540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685800" y="685800"/>
            <a:ext cx="5045298" cy="682174"/>
          </a:xfrm>
          <a:prstGeom prst="rect">
            <a:avLst/>
          </a:prstGeom>
        </p:spPr>
        <p:txBody>
          <a:bodyPr lIns="0" tIns="0" rIns="0" bIns="0" rtlCol="0" anchor="t">
            <a:spAutoFit/>
          </a:bodyPr>
          <a:lstStyle/>
          <a:p>
            <a:pPr>
              <a:lnSpc>
                <a:spcPts val="6000"/>
              </a:lnSpc>
            </a:pPr>
            <a:r>
              <a:rPr lang="en-US" sz="3600" spc="250" dirty="0">
                <a:solidFill>
                  <a:srgbClr val="000000"/>
                </a:solidFill>
                <a:latin typeface="League Spartan Bold"/>
              </a:rPr>
              <a:t>FOLLOWING ALONG</a:t>
            </a:r>
          </a:p>
        </p:txBody>
      </p:sp>
      <p:sp>
        <p:nvSpPr>
          <p:cNvPr id="10" name="TextBox 10"/>
          <p:cNvSpPr txBox="1"/>
          <p:nvPr/>
        </p:nvSpPr>
        <p:spPr>
          <a:xfrm>
            <a:off x="2280025" y="2211014"/>
            <a:ext cx="3936723" cy="3504870"/>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Each section is a sub-folder</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Demos = follow along with me</a:t>
            </a:r>
          </a:p>
          <a:p>
            <a:pPr marL="304815" indent="-304815">
              <a:lnSpc>
                <a:spcPts val="2500"/>
              </a:lnSpc>
              <a:buFont typeface="Arial" panose="020B0604020202020204" pitchFamily="34" charset="0"/>
              <a:buChar char="•"/>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Drills = try it yourself</a:t>
            </a:r>
          </a:p>
          <a:p>
            <a:pPr marL="609630" lvl="1" indent="-304815">
              <a:lnSpc>
                <a:spcPts val="2500"/>
              </a:lnSpc>
              <a:buFont typeface="Arial" panose="020B0604020202020204" pitchFamily="34" charset="0"/>
              <a:buChar char="•"/>
            </a:pPr>
            <a:r>
              <a:rPr lang="en-US" sz="2133" spc="20" dirty="0">
                <a:solidFill>
                  <a:srgbClr val="000000"/>
                </a:solidFill>
                <a:latin typeface="Gidole"/>
              </a:rPr>
              <a:t>Refresh your memory with the demo notes</a:t>
            </a:r>
          </a:p>
          <a:p>
            <a:pPr lvl="1">
              <a:lnSpc>
                <a:spcPts val="2500"/>
              </a:lnSpc>
            </a:pPr>
            <a:endParaRPr lang="en-US" sz="2133" spc="20" dirty="0">
              <a:solidFill>
                <a:srgbClr val="000000"/>
              </a:solidFill>
              <a:latin typeface="Gidole"/>
            </a:endParaRP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We have the data… just not </a:t>
            </a:r>
            <a:r>
              <a:rPr lang="en-US" sz="4334" b="1" i="1" spc="130" dirty="0">
                <a:solidFill>
                  <a:srgbClr val="F2F0F4"/>
                </a:solidFill>
                <a:latin typeface="League Spartan Italics"/>
              </a:rPr>
              <a:t>all </a:t>
            </a:r>
            <a:r>
              <a:rPr lang="en-US" sz="4334" b="1" spc="130"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938992"/>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There is a difference across 546 homes…</a:t>
            </a:r>
          </a:p>
          <a:p>
            <a:pPr marL="381019" indent="-381019">
              <a:buFont typeface="Arial" panose="020B0604020202020204" pitchFamily="34" charset="0"/>
              <a:buChar char="•"/>
            </a:pPr>
            <a:r>
              <a:rPr lang="en-US" sz="2400" dirty="0">
                <a:latin typeface="Gidole" panose="020B0604020202020204" charset="0"/>
              </a:rPr>
              <a:t>… but what about </a:t>
            </a:r>
            <a:r>
              <a:rPr lang="en-US" sz="2400" i="1" dirty="0">
                <a:latin typeface="Gidole" panose="020B0604020202020204" charset="0"/>
              </a:rPr>
              <a:t>all </a:t>
            </a:r>
            <a:r>
              <a:rPr lang="en-US" sz="2400" dirty="0">
                <a:latin typeface="Gidole" panose="020B0604020202020204" charset="0"/>
              </a:rPr>
              <a:t>homes?</a:t>
            </a:r>
          </a:p>
          <a:p>
            <a:pPr marL="381019" indent="-381019">
              <a:buFont typeface="Arial" panose="020B0604020202020204" pitchFamily="34" charset="0"/>
              <a:buChar char="•"/>
            </a:pPr>
            <a:r>
              <a:rPr lang="en-US" sz="2400" dirty="0">
                <a:latin typeface="Gidole" panose="020B0604020202020204" charset="0"/>
              </a:rPr>
              <a:t>Is our sample </a:t>
            </a:r>
            <a:r>
              <a:rPr lang="en-US" sz="2400" i="1" dirty="0">
                <a:latin typeface="Gidole" panose="020B0604020202020204" charset="0"/>
              </a:rPr>
              <a:t>reflective </a:t>
            </a:r>
            <a:r>
              <a:rPr lang="en-US" sz="24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709" y="2965510"/>
            <a:ext cx="3034453" cy="379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54356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Or your pollster</a:t>
            </a:r>
          </a:p>
          <a:p>
            <a:pPr marL="381019" indent="-381019">
              <a:buFont typeface="Arial" panose="020B0604020202020204" pitchFamily="34" charset="0"/>
              <a:buChar char="•"/>
            </a:pPr>
            <a:r>
              <a:rPr lang="en-US" sz="2400" dirty="0">
                <a:latin typeface="Gidole" panose="020B0604020202020204" charset="0"/>
              </a:rPr>
              <a:t>Or your QA manager</a:t>
            </a:r>
          </a:p>
          <a:p>
            <a:pPr marL="381019" indent="-381019">
              <a:buFont typeface="Arial" panose="020B0604020202020204" pitchFamily="34" charset="0"/>
              <a:buChar char="•"/>
            </a:pPr>
            <a:r>
              <a:rPr lang="en-US" sz="2400" dirty="0">
                <a:latin typeface="Gidole" panose="020B0604020202020204" charset="0"/>
              </a:rPr>
              <a:t>Or your real estate analyst </a:t>
            </a:r>
            <a:r>
              <a:rPr lang="en-US" sz="2400" dirty="0">
                <a:latin typeface="Gidole" panose="020B0604020202020204" charset="0"/>
                <a:sym typeface="Wingdings" panose="05000000000000000000" pitchFamily="2" charset="2"/>
              </a:rPr>
              <a:t>😉</a:t>
            </a:r>
            <a:endParaRPr lang="en-US" sz="24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799255"/>
            <a:ext cx="5079999" cy="33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5740400" cy="1897699"/>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Testable</a:t>
            </a:r>
          </a:p>
          <a:p>
            <a:pPr marL="190510" indent="-190510">
              <a:buFont typeface="Arial" panose="020B0604020202020204" pitchFamily="34" charset="0"/>
              <a:buChar char="•"/>
            </a:pPr>
            <a:r>
              <a:rPr lang="en-US" sz="2933" dirty="0">
                <a:latin typeface="Gidole" panose="02000503000000000000" charset="0"/>
              </a:rPr>
              <a:t>Falsifiable</a:t>
            </a:r>
          </a:p>
          <a:p>
            <a:pPr marL="190510" indent="-190510">
              <a:buFont typeface="Arial" panose="020B0604020202020204" pitchFamily="34" charset="0"/>
              <a:buChar char="•"/>
            </a:pPr>
            <a:r>
              <a:rPr lang="en-US" sz="2933" dirty="0">
                <a:latin typeface="Gidole" panose="02000503000000000000" charset="0"/>
              </a:rPr>
              <a:t>Burden of proof on the claimant</a:t>
            </a:r>
          </a:p>
          <a:p>
            <a:pPr marL="190510" indent="-190510">
              <a:buFont typeface="Arial" panose="020B0604020202020204" pitchFamily="34" charset="0"/>
              <a:buChar char="•"/>
            </a:pPr>
            <a:endParaRPr lang="en-US" sz="2933"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4"/>
            <a:ext cx="6191454" cy="1538883"/>
          </a:xfrm>
          <a:prstGeom prst="rect">
            <a:avLst/>
          </a:prstGeom>
        </p:spPr>
        <p:txBody>
          <a:bodyPr lIns="0" tIns="0" rIns="0" bIns="0" rtlCol="0" anchor="t">
            <a:spAutoFit/>
          </a:bodyPr>
          <a:lstStyle/>
          <a:p>
            <a:pPr>
              <a:lnSpc>
                <a:spcPts val="6000"/>
              </a:lnSpc>
            </a:pPr>
            <a:r>
              <a:rPr lang="en-US" sz="5000" spc="250"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501277" y="3122340"/>
                <a:ext cx="4527924" cy="25545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𝑜</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𝐻</m:t>
                          </m:r>
                        </m:e>
                        <m:sub>
                          <m:r>
                            <a:rPr lang="en-US" sz="4000" i="1">
                              <a:latin typeface="Cambria Math" panose="02040503050406030204" pitchFamily="18" charset="0"/>
                            </a:rPr>
                            <m:t>𝑎</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rPr>
                            <m:t>2</m:t>
                          </m:r>
                        </m:sub>
                      </m:sSub>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rPr>
                        <m:t>0</m:t>
                      </m:r>
                    </m:oMath>
                  </m:oMathPara>
                </a14:m>
                <a:endParaRPr lang="en-US" sz="4000" dirty="0">
                  <a:latin typeface="Gidole" panose="02000503000000000000" charset="0"/>
                </a:endParaRPr>
              </a:p>
              <a:p>
                <a:endParaRPr lang="en-US" sz="4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501277" y="3122340"/>
                <a:ext cx="4527924" cy="2554545"/>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123" y="0"/>
            <a:ext cx="4632695" cy="34854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4673600" y="3276600"/>
            <a:ext cx="457200" cy="15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5247319" y="2814935"/>
            <a:ext cx="2062295" cy="1733488"/>
          </a:xfrm>
          <a:prstGeom prst="rect">
            <a:avLst/>
          </a:prstGeom>
          <a:noFill/>
        </p:spPr>
        <p:txBody>
          <a:bodyPr wrap="square" rtlCol="0">
            <a:spAutoFit/>
          </a:bodyPr>
          <a:lstStyle/>
          <a:p>
            <a:r>
              <a:rPr lang="en-US" sz="2133"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4572001" y="4800600"/>
            <a:ext cx="538295" cy="199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5264797" y="4667246"/>
            <a:ext cx="2697986" cy="1405256"/>
          </a:xfrm>
          <a:prstGeom prst="rect">
            <a:avLst/>
          </a:prstGeom>
          <a:noFill/>
        </p:spPr>
        <p:txBody>
          <a:bodyPr wrap="square" rtlCol="0">
            <a:spAutoFit/>
          </a:bodyPr>
          <a:lstStyle/>
          <a:p>
            <a:r>
              <a:rPr lang="en-US" sz="2133"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1407106" y="674389"/>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 but we don’t </a:t>
            </a:r>
            <a:r>
              <a:rPr lang="en-US" sz="4334" b="1" i="1" spc="130" dirty="0">
                <a:solidFill>
                  <a:srgbClr val="F2F0F4"/>
                </a:solidFill>
                <a:latin typeface="League Spartan Italics"/>
              </a:rPr>
              <a:t>know </a:t>
            </a:r>
            <a:r>
              <a:rPr lang="en-US" sz="4334" b="1" spc="130"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1"/>
            <a:ext cx="8280400" cy="2349041"/>
          </a:xfrm>
          <a:prstGeom prst="rect">
            <a:avLst/>
          </a:prstGeom>
          <a:noFill/>
        </p:spPr>
        <p:txBody>
          <a:bodyPr wrap="square" rtlCol="0">
            <a:spAutoFit/>
          </a:bodyPr>
          <a:lstStyle/>
          <a:p>
            <a:pPr marL="381019" indent="-381019">
              <a:buFont typeface="Arial" panose="020B0604020202020204" pitchFamily="34" charset="0"/>
              <a:buChar char="•"/>
            </a:pPr>
            <a:r>
              <a:rPr lang="en-US" sz="2933" dirty="0">
                <a:latin typeface="Gidole" panose="020B0604020202020204" charset="0"/>
              </a:rPr>
              <a:t>Central limit theorem to the rescue!</a:t>
            </a:r>
          </a:p>
          <a:p>
            <a:pPr marL="381019" indent="-381019">
              <a:buFont typeface="Arial" panose="020B0604020202020204" pitchFamily="34" charset="0"/>
              <a:buChar char="•"/>
            </a:pPr>
            <a:r>
              <a:rPr lang="en-US" sz="2933" i="1" dirty="0">
                <a:latin typeface="Gidole" panose="020B0604020202020204" charset="0"/>
              </a:rPr>
              <a:t>Infer </a:t>
            </a:r>
            <a:r>
              <a:rPr lang="en-US" sz="2933" dirty="0">
                <a:latin typeface="Gidole" panose="020B0604020202020204" charset="0"/>
              </a:rPr>
              <a:t>the population mean (which is normally distributed) given a sample mean</a:t>
            </a:r>
            <a:r>
              <a:rPr lang="en-US" sz="2933" i="1" dirty="0">
                <a:latin typeface="Gidole" panose="020B0604020202020204" charset="0"/>
              </a:rPr>
              <a:t>…</a:t>
            </a:r>
          </a:p>
          <a:p>
            <a:pPr marL="381019" indent="-381019">
              <a:buFont typeface="Arial" panose="020B0604020202020204" pitchFamily="34" charset="0"/>
              <a:buChar char="•"/>
            </a:pPr>
            <a:r>
              <a:rPr lang="en-US" sz="2933" dirty="0">
                <a:latin typeface="Gidole" panose="020B0604020202020204" charset="0"/>
              </a:rPr>
              <a:t>... Some uncertainty required.</a:t>
            </a:r>
          </a:p>
          <a:p>
            <a:pPr marL="685834" lvl="1" indent="-381019">
              <a:buFont typeface="Arial" panose="020B0604020202020204" pitchFamily="34" charset="0"/>
              <a:buChar char="•"/>
            </a:pPr>
            <a:r>
              <a:rPr lang="en-US" sz="2933"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1828800" y="713224"/>
            <a:ext cx="8534400" cy="6109637"/>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9296400" y="533400"/>
            <a:ext cx="660400" cy="639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9956800" y="228600"/>
            <a:ext cx="1727200" cy="379656"/>
          </a:xfrm>
          <a:prstGeom prst="rect">
            <a:avLst/>
          </a:prstGeom>
          <a:noFill/>
        </p:spPr>
        <p:txBody>
          <a:bodyPr wrap="square" rtlCol="0">
            <a:spAutoFit/>
          </a:bodyPr>
          <a:lstStyle/>
          <a:p>
            <a:r>
              <a:rPr lang="en-US" sz="1867"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b="1" spc="250" dirty="0">
                <a:solidFill>
                  <a:srgbClr val="FFFFFF"/>
                </a:solidFill>
                <a:latin typeface="League Spartan Bold"/>
              </a:rPr>
              <a:t>EXPLICIT WARNING:</a:t>
            </a:r>
          </a:p>
          <a:p>
            <a:pPr algn="ctr">
              <a:lnSpc>
                <a:spcPts val="6000"/>
              </a:lnSpc>
            </a:pPr>
            <a:r>
              <a:rPr lang="en-US" sz="6400" b="1" spc="250"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254000" y="1397000"/>
                <a:ext cx="3860800" cy="3054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𝑡</m:t>
                      </m:r>
                      <m:r>
                        <a:rPr lang="en-US" sz="4800" i="1">
                          <a:latin typeface="Cambria Math" panose="02040503050406030204" pitchFamily="18" charset="0"/>
                        </a:rPr>
                        <m:t>= </m:t>
                      </m:r>
                      <m:f>
                        <m:fPr>
                          <m:ctrlPr>
                            <a:rPr lang="en-US" sz="4800" i="1">
                              <a:latin typeface="Cambria Math" panose="02040503050406030204" pitchFamily="18" charset="0"/>
                            </a:rPr>
                          </m:ctrlPr>
                        </m:fPr>
                        <m:num>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1</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acc>
                                <m:accPr>
                                  <m:chr m:val="̅"/>
                                  <m:ctrlPr>
                                    <a:rPr lang="en-US" sz="4800" i="1">
                                      <a:latin typeface="Cambria Math" panose="02040503050406030204" pitchFamily="18" charset="0"/>
                                    </a:rPr>
                                  </m:ctrlPr>
                                </m:accPr>
                                <m:e>
                                  <m:r>
                                    <a:rPr lang="en-US" sz="4800" i="1">
                                      <a:latin typeface="Cambria Math" panose="02040503050406030204" pitchFamily="18" charset="0"/>
                                    </a:rPr>
                                    <m:t>𝑥</m:t>
                                  </m:r>
                                </m:e>
                              </m:acc>
                            </m:e>
                            <m:sub>
                              <m:r>
                                <a:rPr lang="en-US" sz="4800" i="1">
                                  <a:latin typeface="Cambria Math" panose="02040503050406030204" pitchFamily="18" charset="0"/>
                                </a:rPr>
                                <m:t>2</m:t>
                              </m:r>
                            </m:sub>
                          </m:sSub>
                        </m:num>
                        <m:den>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1</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1</m:t>
                                      </m:r>
                                    </m:sub>
                                  </m:sSub>
                                </m:den>
                              </m:f>
                              <m:r>
                                <a:rPr lang="en-US" sz="4800" i="1">
                                  <a:latin typeface="Cambria Math" panose="02040503050406030204" pitchFamily="18" charset="0"/>
                                </a:rPr>
                                <m:t>+</m:t>
                              </m:r>
                              <m:f>
                                <m:fPr>
                                  <m:ctrlPr>
                                    <a:rPr lang="en-US" sz="4800" i="1">
                                      <a:latin typeface="Cambria Math" panose="02040503050406030204" pitchFamily="18" charset="0"/>
                                    </a:rPr>
                                  </m:ctrlPr>
                                </m:fPr>
                                <m:num>
                                  <m:sSubSup>
                                    <m:sSubSupPr>
                                      <m:ctrlPr>
                                        <a:rPr lang="en-US" sz="4800" i="1">
                                          <a:latin typeface="Cambria Math" panose="02040503050406030204" pitchFamily="18" charset="0"/>
                                        </a:rPr>
                                      </m:ctrlPr>
                                    </m:sSubSupPr>
                                    <m:e>
                                      <m:r>
                                        <a:rPr lang="en-US" sz="4800" i="1">
                                          <a:latin typeface="Cambria Math" panose="02040503050406030204" pitchFamily="18" charset="0"/>
                                        </a:rPr>
                                        <m:t>𝑠</m:t>
                                      </m:r>
                                    </m:e>
                                    <m:sub>
                                      <m:r>
                                        <a:rPr lang="en-US" sz="4800" i="1">
                                          <a:latin typeface="Cambria Math" panose="02040503050406030204" pitchFamily="18" charset="0"/>
                                        </a:rPr>
                                        <m:t>2</m:t>
                                      </m:r>
                                    </m:sub>
                                    <m:sup>
                                      <m:r>
                                        <a:rPr lang="en-US" sz="4800" i="1">
                                          <a:latin typeface="Cambria Math" panose="02040503050406030204" pitchFamily="18" charset="0"/>
                                        </a:rPr>
                                        <m:t>2</m:t>
                                      </m:r>
                                    </m:sup>
                                  </m:sSubSup>
                                </m:num>
                                <m:den>
                                  <m:sSub>
                                    <m:sSubPr>
                                      <m:ctrlPr>
                                        <a:rPr lang="en-US" sz="4800" i="1">
                                          <a:latin typeface="Cambria Math" panose="02040503050406030204" pitchFamily="18" charset="0"/>
                                        </a:rPr>
                                      </m:ctrlPr>
                                    </m:sSubPr>
                                    <m:e>
                                      <m:r>
                                        <a:rPr lang="en-US" sz="4800" i="1">
                                          <a:latin typeface="Cambria Math" panose="02040503050406030204" pitchFamily="18" charset="0"/>
                                        </a:rPr>
                                        <m:t>𝑛</m:t>
                                      </m:r>
                                    </m:e>
                                    <m:sub>
                                      <m:r>
                                        <a:rPr lang="en-US" sz="4800" i="1">
                                          <a:latin typeface="Cambria Math" panose="02040503050406030204" pitchFamily="18" charset="0"/>
                                        </a:rPr>
                                        <m:t>2</m:t>
                                      </m:r>
                                    </m:sub>
                                  </m:sSub>
                                </m:den>
                              </m:f>
                            </m:e>
                          </m:rad>
                        </m:den>
                      </m:f>
                    </m:oMath>
                  </m:oMathPara>
                </a14:m>
                <a:endParaRPr lang="en-US" sz="4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254000" y="1397000"/>
                <a:ext cx="3860800" cy="3054554"/>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1407107" y="127001"/>
            <a:ext cx="10665055" cy="646331"/>
          </a:xfrm>
          <a:prstGeom prst="rect">
            <a:avLst/>
          </a:prstGeom>
          <a:noFill/>
        </p:spPr>
        <p:txBody>
          <a:bodyPr wrap="square" rtlCol="0">
            <a:spAutoFit/>
          </a:bodyPr>
          <a:lstStyle/>
          <a:p>
            <a:pPr algn="ctr"/>
            <a:r>
              <a:rPr lang="en-US" sz="36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5417361" y="2013879"/>
                <a:ext cx="6654800" cy="2554545"/>
              </a:xfrm>
              <a:prstGeom prst="rect">
                <a:avLst/>
              </a:prstGeom>
              <a:noFill/>
            </p:spPr>
            <p:txBody>
              <a:bodyPr wrap="square" rtlCol="0">
                <a:spAutoFit/>
              </a:bodyPr>
              <a:lstStyle/>
              <a:p>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i="1">
                        <a:latin typeface="Cambria Math" panose="02040503050406030204" pitchFamily="18" charset="0"/>
                      </a:rPr>
                      <m:t>=</m:t>
                    </m:r>
                  </m:oMath>
                </a14:m>
                <a:r>
                  <a:rPr lang="en-US" sz="4000" dirty="0"/>
                  <a:t> sample mean</a:t>
                </a:r>
              </a:p>
              <a:p>
                <a14:m>
                  <m:oMath xmlns:m="http://schemas.openxmlformats.org/officeDocument/2006/math">
                    <m:r>
                      <a:rPr lang="en-US" sz="4000" i="1">
                        <a:latin typeface="Cambria Math" panose="02040503050406030204" pitchFamily="18" charset="0"/>
                      </a:rPr>
                      <m:t>𝑠</m:t>
                    </m:r>
                  </m:oMath>
                </a14:m>
                <a:r>
                  <a:rPr lang="en-US" sz="4000" dirty="0"/>
                  <a:t> = sample standard deviation</a:t>
                </a:r>
              </a:p>
              <a:p>
                <a14:m>
                  <m:oMath xmlns:m="http://schemas.openxmlformats.org/officeDocument/2006/math">
                    <m:r>
                      <a:rPr lang="en-US" sz="4000" i="1">
                        <a:latin typeface="Cambria Math" panose="02040503050406030204" pitchFamily="18" charset="0"/>
                      </a:rPr>
                      <m:t>𝑛</m:t>
                    </m:r>
                  </m:oMath>
                </a14:m>
                <a:r>
                  <a:rPr lang="en-US" sz="4000" dirty="0"/>
                  <a:t> = sample size</a:t>
                </a:r>
              </a:p>
              <a:p>
                <a:endParaRPr lang="en-US" sz="4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5417361" y="2013879"/>
                <a:ext cx="6654800" cy="2554545"/>
              </a:xfrm>
              <a:prstGeom prst="rect">
                <a:avLst/>
              </a:prstGeom>
              <a:blipFill>
                <a:blip r:embed="rId5"/>
                <a:stretch>
                  <a:fillRect t="-4296"/>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01600" y="1397000"/>
            <a:ext cx="6302527" cy="4511876"/>
          </a:xfrm>
          <a:prstGeom prst="rect">
            <a:avLst/>
          </a:prstGeom>
        </p:spPr>
      </p:pic>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1"/>
            <a:ext cx="10665055" cy="646331"/>
          </a:xfrm>
          <a:prstGeom prst="rect">
            <a:avLst/>
          </a:prstGeom>
          <a:noFill/>
        </p:spPr>
        <p:txBody>
          <a:bodyPr wrap="square" rtlCol="0">
            <a:spAutoFit/>
          </a:bodyPr>
          <a:lstStyle/>
          <a:p>
            <a:pPr algn="ctr"/>
            <a:r>
              <a:rPr lang="en-US" sz="36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6404127" y="2108200"/>
            <a:ext cx="4822673" cy="3786229"/>
          </a:xfrm>
          <a:prstGeom prst="rect">
            <a:avLst/>
          </a:prstGeom>
          <a:noFill/>
        </p:spPr>
        <p:txBody>
          <a:bodyPr wrap="square" rtlCol="0">
            <a:spAutoFit/>
          </a:bodyPr>
          <a:lstStyle/>
          <a:p>
            <a:pPr marL="381019" indent="-381019">
              <a:buFont typeface="Arial" panose="020B0604020202020204" pitchFamily="34" charset="0"/>
              <a:buChar char="•"/>
            </a:pPr>
            <a:r>
              <a:rPr lang="en-US" sz="2667" b="1" dirty="0">
                <a:latin typeface="Gidole" panose="020B0604020202020204" charset="0"/>
              </a:rPr>
              <a:t>Yes:  </a:t>
            </a:r>
            <a:r>
              <a:rPr lang="en-US" sz="2667" dirty="0">
                <a:latin typeface="Gidole" panose="020B0604020202020204" charset="0"/>
              </a:rPr>
              <a:t>Reject the null. There is likely to be a significant difference in means.</a:t>
            </a:r>
          </a:p>
          <a:p>
            <a:pPr marL="381019" indent="-381019">
              <a:buFont typeface="Arial" panose="020B0604020202020204" pitchFamily="34" charset="0"/>
              <a:buChar char="•"/>
            </a:pPr>
            <a:r>
              <a:rPr lang="en-US" sz="2667" b="1" dirty="0">
                <a:latin typeface="Gidole" panose="020B0604020202020204" charset="0"/>
              </a:rPr>
              <a:t>No: </a:t>
            </a:r>
            <a:r>
              <a:rPr lang="en-US" sz="2667" dirty="0">
                <a:latin typeface="Gidole" panose="020B0604020202020204" charset="0"/>
              </a:rPr>
              <a:t>Fail to reject the null. There is unlikely to be a significant difference in means.</a:t>
            </a:r>
          </a:p>
          <a:p>
            <a:pPr marL="381019" indent="-381019">
              <a:buFont typeface="Arial" panose="020B0604020202020204" pitchFamily="34" charset="0"/>
              <a:buChar char="•"/>
            </a:pPr>
            <a:endParaRPr lang="en-US" sz="2667" dirty="0">
              <a:latin typeface="Gidole" panose="020B0604020202020204" charset="0"/>
            </a:endParaRPr>
          </a:p>
          <a:p>
            <a:r>
              <a:rPr lang="en-US" sz="2667" i="1" dirty="0">
                <a:latin typeface="Gidole" panose="020B0604020202020204" charset="0"/>
              </a:rPr>
              <a:t>Two-tail t-test</a:t>
            </a:r>
            <a:r>
              <a:rPr lang="en-US" sz="2667" dirty="0">
                <a:latin typeface="Gidole" panose="020B0604020202020204" charset="0"/>
              </a:rPr>
              <a:t> </a:t>
            </a:r>
            <a:endParaRPr lang="en-US" sz="2667"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1407107" y="279400"/>
            <a:ext cx="10665055" cy="1569660"/>
          </a:xfrm>
          <a:prstGeom prst="rect">
            <a:avLst/>
          </a:prstGeom>
          <a:noFill/>
        </p:spPr>
        <p:txBody>
          <a:bodyPr wrap="square" rtlCol="0">
            <a:spAutoFit/>
          </a:bodyPr>
          <a:lstStyle/>
          <a:p>
            <a:pPr algn="ctr"/>
            <a:r>
              <a:rPr lang="en-US" sz="48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18283"/>
            <a:ext cx="7120010" cy="475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POWER QUERY AS EXCEL’S ETL TOOL</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1724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WARM-UP</a:t>
            </a:r>
          </a:p>
        </p:txBody>
      </p:sp>
      <p:sp>
        <p:nvSpPr>
          <p:cNvPr id="10" name="TextBox 10"/>
          <p:cNvSpPr txBox="1"/>
          <p:nvPr/>
        </p:nvSpPr>
        <p:spPr>
          <a:xfrm>
            <a:off x="805997" y="1147290"/>
            <a:ext cx="7372803" cy="164173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667" dirty="0">
                <a:solidFill>
                  <a:srgbClr val="000000"/>
                </a:solidFill>
                <a:latin typeface="Gidole" panose="020B0604020202020204" charset="0"/>
              </a:rPr>
              <a:t>We want to test for a significant difference in sale price between houses with and without air conditioning.</a:t>
            </a:r>
          </a:p>
          <a:p>
            <a:pPr marL="535967" lvl="1" indent="-304815">
              <a:buFont typeface="Arial" panose="020B0604020202020204" pitchFamily="34" charset="0"/>
              <a:buChar char="•"/>
            </a:pPr>
            <a:r>
              <a:rPr lang="en-US" sz="2667"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611841" y="3126936"/>
                <a:ext cx="4366559" cy="3046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𝑜</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strike="sngStrike"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rPr>
                            <m:t>𝐻</m:t>
                          </m:r>
                        </m:e>
                        <m:sub>
                          <m:r>
                            <a:rPr lang="en-US" sz="4800" i="1" strike="sngStrike">
                              <a:latin typeface="Cambria Math" panose="02040503050406030204" pitchFamily="18" charset="0"/>
                            </a:rPr>
                            <m:t>𝑎</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1</m:t>
                          </m:r>
                        </m:sub>
                      </m:sSub>
                      <m:r>
                        <a:rPr lang="en-US" sz="4800" i="1" strike="sngStrike">
                          <a:latin typeface="Cambria Math" panose="02040503050406030204" pitchFamily="18" charset="0"/>
                        </a:rPr>
                        <m:t>−</m:t>
                      </m:r>
                      <m:sSub>
                        <m:sSubPr>
                          <m:ctrlPr>
                            <a:rPr lang="en-US" sz="4800" i="1" strike="sngStrike">
                              <a:latin typeface="Cambria Math" panose="02040503050406030204" pitchFamily="18" charset="0"/>
                            </a:rPr>
                          </m:ctrlPr>
                        </m:sSubPr>
                        <m:e>
                          <m:r>
                            <a:rPr lang="en-US" sz="4800" i="1" strike="sngStrike">
                              <a:latin typeface="Cambria Math" panose="02040503050406030204" pitchFamily="18" charset="0"/>
                              <a:ea typeface="Cambria Math" panose="02040503050406030204" pitchFamily="18" charset="0"/>
                            </a:rPr>
                            <m:t>𝜇</m:t>
                          </m:r>
                        </m:e>
                        <m:sub>
                          <m:r>
                            <a:rPr lang="en-US" sz="4800" i="1" strike="sngStrike">
                              <a:latin typeface="Cambria Math" panose="02040503050406030204" pitchFamily="18" charset="0"/>
                            </a:rPr>
                            <m:t>2</m:t>
                          </m:r>
                        </m:sub>
                      </m:sSub>
                      <m:r>
                        <a:rPr lang="en-US" sz="4800" i="1" strike="sngStrike">
                          <a:latin typeface="Cambria Math" panose="02040503050406030204" pitchFamily="18" charset="0"/>
                          <a:ea typeface="Cambria Math" panose="02040503050406030204" pitchFamily="18" charset="0"/>
                        </a:rPr>
                        <m:t>≠</m:t>
                      </m:r>
                      <m:r>
                        <a:rPr lang="en-US" sz="4800" i="1" strike="sngStrike">
                          <a:latin typeface="Cambria Math" panose="02040503050406030204" pitchFamily="18" charset="0"/>
                        </a:rPr>
                        <m:t>0</m:t>
                      </m:r>
                    </m:oMath>
                  </m:oMathPara>
                </a14:m>
                <a:endParaRPr lang="en-US" sz="4800" strike="sngStrike" dirty="0">
                  <a:latin typeface="Gidole" panose="02000503000000000000" charset="0"/>
                </a:endParaRPr>
              </a:p>
              <a:p>
                <a:endParaRPr lang="en-US" sz="48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611841" y="3126936"/>
                <a:ext cx="4366559" cy="3046988"/>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5091954" y="3248498"/>
            <a:ext cx="6896846" cy="2873031"/>
          </a:xfrm>
          <a:prstGeom prst="rect">
            <a:avLst/>
          </a:prstGeom>
        </p:spPr>
        <p:txBody>
          <a:bodyPr wrap="square" lIns="0" tIns="0" rIns="0" bIns="0" rtlCol="0" anchor="t">
            <a:spAutoFit/>
          </a:bodyPr>
          <a:lstStyle/>
          <a:p>
            <a:pPr marL="231152" lvl="1"/>
            <a:r>
              <a:rPr lang="en-US" sz="2667" dirty="0">
                <a:solidFill>
                  <a:srgbClr val="000000"/>
                </a:solidFill>
                <a:latin typeface="Gidole" panose="020B0604020202020204" charset="0"/>
              </a:rPr>
              <a:t>Null hypothesis: there is no difference in the average sale price of homes with and without air conditioning.</a:t>
            </a:r>
          </a:p>
          <a:p>
            <a:pPr marL="231152" lvl="1"/>
            <a:endParaRPr lang="en-US" sz="2667" dirty="0">
              <a:solidFill>
                <a:srgbClr val="000000"/>
              </a:solidFill>
              <a:latin typeface="Gidole" panose="020B0604020202020204" charset="0"/>
            </a:endParaRPr>
          </a:p>
          <a:p>
            <a:pPr marL="231152" lvl="1"/>
            <a:r>
              <a:rPr lang="en-US" sz="2667"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1846659"/>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housing-inferential.xlsx</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difference in sales price for homes with a full, finished basement? </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6356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 -- SUMMARY </a:t>
            </a:r>
          </a:p>
        </p:txBody>
      </p:sp>
      <p:sp>
        <p:nvSpPr>
          <p:cNvPr id="10" name="TextBox 10"/>
          <p:cNvSpPr txBox="1"/>
          <p:nvPr/>
        </p:nvSpPr>
        <p:spPr>
          <a:xfrm>
            <a:off x="805997" y="1147289"/>
            <a:ext cx="7779203" cy="1107996"/>
          </a:xfrm>
          <a:prstGeom prst="rect">
            <a:avLst/>
          </a:prstGeom>
        </p:spPr>
        <p:txBody>
          <a:bodyPr wrap="square" lIns="0" tIns="0" rIns="0" bIns="0" rtlCol="0" anchor="t">
            <a:spAutoFit/>
          </a:bodyPr>
          <a:lstStyle/>
          <a:p>
            <a:pPr marL="726476" lvl="1" indent="-495325">
              <a:buAutoNum type="arabicPeriod"/>
            </a:pPr>
            <a:r>
              <a:rPr lang="en-US" sz="2400" dirty="0">
                <a:solidFill>
                  <a:srgbClr val="000000"/>
                </a:solidFill>
                <a:latin typeface="Gidole" panose="020B0604020202020204" charset="0"/>
                <a:ea typeface="Roboto Mono" pitchFamily="2" charset="0"/>
              </a:rPr>
              <a:t>Two-tailed independent samples t-test</a:t>
            </a:r>
          </a:p>
          <a:p>
            <a:pPr marL="726476" lvl="1" indent="-495325">
              <a:buAutoNum type="arabicPeriod"/>
            </a:pPr>
            <a:r>
              <a:rPr lang="en-US" sz="24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4978400" y="2361364"/>
            <a:ext cx="6302527" cy="4511876"/>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56134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0007600" y="6122627"/>
            <a:ext cx="965200" cy="666977"/>
          </a:xfrm>
          <a:prstGeom prst="rect">
            <a:avLst/>
          </a:prstGeom>
          <a:noFill/>
        </p:spPr>
        <p:txBody>
          <a:bodyPr wrap="square" rtlCol="0">
            <a:spAutoFit/>
          </a:bodyPr>
          <a:lstStyle/>
          <a:p>
            <a:r>
              <a:rPr lang="en-US" sz="1867"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1"/>
            <a:ext cx="5082879" cy="307776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is the probability of obtaining an effect at least as extreme as the one in your sample data, </a:t>
            </a:r>
            <a:r>
              <a:rPr lang="en-US" sz="3200" b="1" i="1" spc="227" dirty="0">
                <a:solidFill>
                  <a:srgbClr val="F2F0F4"/>
                </a:solidFill>
                <a:latin typeface="Gidole"/>
              </a:rPr>
              <a:t>assuming the null hypothesis is true</a:t>
            </a:r>
            <a:r>
              <a:rPr lang="en-US" sz="3200" b="1" spc="227"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7162800" y="1295400"/>
            <a:ext cx="4739966" cy="398110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280" y="553810"/>
            <a:ext cx="4318000" cy="28291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6419080" y="553811"/>
            <a:ext cx="3893320" cy="2827355"/>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1796280" y="163960"/>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6096000" y="171166"/>
            <a:ext cx="4216400" cy="420564"/>
          </a:xfrm>
          <a:prstGeom prst="rect">
            <a:avLst/>
          </a:prstGeom>
          <a:noFill/>
        </p:spPr>
        <p:txBody>
          <a:bodyPr wrap="square" rtlCol="0">
            <a:spAutoFit/>
          </a:bodyPr>
          <a:lstStyle/>
          <a:p>
            <a:pPr algn="ctr"/>
            <a:r>
              <a:rPr lang="en-US" sz="2133"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6863151" y="3516600"/>
            <a:ext cx="5174763" cy="2931625"/>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184920" y="4140200"/>
            <a:ext cx="5911080" cy="1200329"/>
          </a:xfrm>
          <a:prstGeom prst="rect">
            <a:avLst/>
          </a:prstGeom>
          <a:noFill/>
        </p:spPr>
        <p:txBody>
          <a:bodyPr wrap="square" rtlCol="0">
            <a:spAutoFit/>
          </a:bodyPr>
          <a:lstStyle/>
          <a:p>
            <a:r>
              <a:rPr lang="en-US" sz="24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863600" y="3429000"/>
            <a:ext cx="1168400" cy="7112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6065512" y="4724975"/>
            <a:ext cx="726519"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86475" y="2377672"/>
            <a:ext cx="5082879" cy="3462486"/>
          </a:xfrm>
          <a:prstGeom prst="rect">
            <a:avLst/>
          </a:prstGeom>
        </p:spPr>
        <p:txBody>
          <a:bodyPr lIns="0" tIns="0" rIns="0" bIns="0" rtlCol="0" anchor="t">
            <a:spAutoFit/>
          </a:bodyPr>
          <a:lstStyle/>
          <a:p>
            <a:pPr>
              <a:lnSpc>
                <a:spcPts val="3015"/>
              </a:lnSpc>
            </a:pPr>
            <a:r>
              <a:rPr lang="en-US" sz="3200" b="1" spc="227" dirty="0">
                <a:solidFill>
                  <a:srgbClr val="F2F0F4"/>
                </a:solidFill>
                <a:latin typeface="Gidole"/>
              </a:rPr>
              <a:t>A p-value does not tell you </a:t>
            </a:r>
            <a:r>
              <a:rPr lang="en-US" sz="3200" b="1" i="1" spc="227" dirty="0">
                <a:solidFill>
                  <a:srgbClr val="F2F0F4"/>
                </a:solidFill>
                <a:latin typeface="Gidole"/>
              </a:rPr>
              <a:t>how much </a:t>
            </a:r>
            <a:r>
              <a:rPr lang="en-US" sz="3200" b="1" spc="227" dirty="0">
                <a:solidFill>
                  <a:srgbClr val="F2F0F4"/>
                </a:solidFill>
                <a:latin typeface="Gidole"/>
              </a:rPr>
              <a:t>of a difference there is, only that there is likely to be a difference. </a:t>
            </a:r>
          </a:p>
          <a:p>
            <a:pPr>
              <a:lnSpc>
                <a:spcPts val="3015"/>
              </a:lnSpc>
            </a:pPr>
            <a:endParaRPr lang="en-US" sz="3200" b="1" spc="227" dirty="0">
              <a:solidFill>
                <a:srgbClr val="F2F0F4"/>
              </a:solidFill>
              <a:latin typeface="Gidole"/>
            </a:endParaRPr>
          </a:p>
          <a:p>
            <a:pPr>
              <a:lnSpc>
                <a:spcPts val="3015"/>
              </a:lnSpc>
            </a:pPr>
            <a:r>
              <a:rPr lang="en-US" sz="3200" b="1" spc="227"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956993"/>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753" y="1447800"/>
            <a:ext cx="3787125" cy="378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the @%&amp;! is ETL?</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3170099"/>
          </a:xfrm>
          <a:prstGeom prst="rect">
            <a:avLst/>
          </a:prstGeom>
          <a:noFill/>
        </p:spPr>
        <p:txBody>
          <a:bodyPr wrap="square" rtlCol="0">
            <a:spAutoFit/>
          </a:bodyPr>
          <a:lstStyle/>
          <a:p>
            <a:r>
              <a:rPr lang="en-US" sz="2000" dirty="0">
                <a:latin typeface="Gidole" panose="020B0604020202020204" charset="0"/>
              </a:rPr>
              <a:t>“A properly designed ETL system extracts data from the source systems, enforces data quality and consistency standards, conforms data so that separate sources can be used together, and finally delivers data in a presentation-ready format so that application developers can build applications and end users can make decisions.”</a:t>
            </a:r>
          </a:p>
          <a:p>
            <a:endParaRPr lang="en-US" sz="2000" dirty="0">
              <a:latin typeface="Gidole" panose="020B0604020202020204" charset="0"/>
            </a:endParaRPr>
          </a:p>
          <a:p>
            <a:r>
              <a:rPr lang="en-US" sz="2000" dirty="0">
                <a:latin typeface="Gidole" panose="020B0604020202020204" charset="0"/>
              </a:rPr>
              <a:t>-- </a:t>
            </a:r>
            <a:r>
              <a:rPr lang="en-US" sz="2000" dirty="0">
                <a:latin typeface="Gidole" panose="020B0604020202020204" charset="0"/>
                <a:hlinkClick r:id="rId3"/>
              </a:rPr>
              <a:t>(where else but) Wikipedia</a:t>
            </a:r>
            <a:endParaRPr lang="en-US" sz="2000" dirty="0">
              <a:latin typeface="Gidole" panose="020B0604020202020204" charset="0"/>
            </a:endParaRPr>
          </a:p>
        </p:txBody>
      </p:sp>
      <p:pic>
        <p:nvPicPr>
          <p:cNvPr id="1026" name="Picture 2" descr="Overhead Conveyor, Industry, Factory">
            <a:extLst>
              <a:ext uri="{FF2B5EF4-FFF2-40B4-BE49-F238E27FC236}">
                <a16:creationId xmlns:a16="http://schemas.microsoft.com/office/drawing/2014/main" id="{FC495125-C83B-4358-B41D-F98A5D78A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92" y="2789713"/>
            <a:ext cx="5051704" cy="3367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166804" cy="760593"/>
          </a:xfrm>
          <a:prstGeom prst="rect">
            <a:avLst/>
          </a:prstGeom>
        </p:spPr>
        <p:txBody>
          <a:bodyPr wrap="square" lIns="0" tIns="0" rIns="0" bIns="0" rtlCol="0" anchor="t">
            <a:spAutoFit/>
          </a:bodyPr>
          <a:lstStyle/>
          <a:p>
            <a:pPr>
              <a:lnSpc>
                <a:spcPts val="6720"/>
              </a:lnSpc>
              <a:spcBef>
                <a:spcPct val="0"/>
              </a:spcBef>
            </a:pPr>
            <a:r>
              <a:rPr lang="en-US" sz="4000" dirty="0">
                <a:solidFill>
                  <a:srgbClr val="000000"/>
                </a:solidFill>
                <a:latin typeface="Open Sans Extra Bold"/>
              </a:rPr>
              <a:t>ONE STAT </a:t>
            </a:r>
            <a:r>
              <a:rPr lang="en-US" sz="4000" strike="sngStrike" dirty="0">
                <a:solidFill>
                  <a:srgbClr val="000000"/>
                </a:solidFill>
                <a:latin typeface="Open Sans Extra Bold"/>
              </a:rPr>
              <a:t>TO RULE THEM ALL </a:t>
            </a:r>
            <a:r>
              <a:rPr lang="en-US" sz="4000" dirty="0">
                <a:solidFill>
                  <a:srgbClr val="000000"/>
                </a:solidFill>
                <a:latin typeface="Open Sans Extra Bold"/>
              </a:rPr>
              <a:t>TRIANGULATE</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357413" y="1482139"/>
            <a:ext cx="6785750" cy="3666804"/>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254000" y="6357459"/>
            <a:ext cx="5080000" cy="584775"/>
          </a:xfrm>
          <a:prstGeom prst="rect">
            <a:avLst/>
          </a:prstGeom>
          <a:noFill/>
        </p:spPr>
        <p:txBody>
          <a:bodyPr wrap="square" rtlCol="0">
            <a:spAutoFit/>
          </a:bodyPr>
          <a:lstStyle/>
          <a:p>
            <a:r>
              <a:rPr lang="en-US" sz="1600" dirty="0">
                <a:latin typeface="Gidole" panose="020B0604020202020204" charset="0"/>
                <a:hlinkClick r:id="rId5"/>
              </a:rPr>
              <a:t>https://www.amstat.org/asa/files/pdfs/P-ValueStatement.pdf</a:t>
            </a:r>
            <a:r>
              <a:rPr lang="en-US" sz="1600" dirty="0">
                <a:latin typeface="Gidole" panose="020B0604020202020204" charset="0"/>
              </a:rPr>
              <a:t>  </a:t>
            </a:r>
          </a:p>
        </p:txBody>
      </p:sp>
      <p:sp>
        <p:nvSpPr>
          <p:cNvPr id="6" name="TextBox 10">
            <a:extLst>
              <a:ext uri="{FF2B5EF4-FFF2-40B4-BE49-F238E27FC236}">
                <a16:creationId xmlns:a16="http://schemas.microsoft.com/office/drawing/2014/main" id="{1C2DB96B-A20E-A465-1D71-5E71549DA65B}"/>
              </a:ext>
            </a:extLst>
          </p:cNvPr>
          <p:cNvSpPr txBox="1"/>
          <p:nvPr/>
        </p:nvSpPr>
        <p:spPr>
          <a:xfrm>
            <a:off x="7652657" y="2105232"/>
            <a:ext cx="4120243" cy="2585323"/>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Confidence interval: translate the statistical results back into the original measurement unit</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What range of values are we expecting with 95% confidence?</a:t>
            </a:r>
          </a:p>
        </p:txBody>
      </p:sp>
    </p:spTree>
    <p:extLst>
      <p:ext uri="{BB962C8B-B14F-4D97-AF65-F5344CB8AC3E}">
        <p14:creationId xmlns:p14="http://schemas.microsoft.com/office/powerpoint/2010/main" val="21664481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 </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housing-ci.xlsx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margin-of-error.xlsx</a:t>
            </a:r>
          </a:p>
          <a:p>
            <a:pPr marL="535967" lvl="1"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do pollsters report a “margin of error?”</a:t>
            </a:r>
          </a:p>
          <a:p>
            <a:pPr marL="840782" lvl="2" indent="-304815">
              <a:buFont typeface="Arial" panose="020B0604020202020204" pitchFamily="34" charset="0"/>
              <a:buChar char="•"/>
            </a:pPr>
            <a:r>
              <a:rPr lang="en-US" sz="24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8813108" y="3485413"/>
            <a:ext cx="3473728" cy="3381983"/>
          </a:xfrm>
          <a:prstGeom prst="rect">
            <a:avLst/>
          </a:prstGeom>
          <a:solidFill>
            <a:srgbClr val="F2F0F4"/>
          </a:solidFill>
        </p:spPr>
      </p:sp>
      <p:grpSp>
        <p:nvGrpSpPr>
          <p:cNvPr id="6" name="Group 6"/>
          <p:cNvGrpSpPr/>
          <p:nvPr/>
        </p:nvGrpSpPr>
        <p:grpSpPr>
          <a:xfrm rot="-5400000">
            <a:off x="8783272" y="3488111"/>
            <a:ext cx="3436261" cy="3376587"/>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0226805" y="3485414"/>
            <a:ext cx="3925781" cy="3409121"/>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275750" y="165453"/>
            <a:ext cx="6191454" cy="2264915"/>
          </a:xfrm>
          <a:prstGeom prst="rect">
            <a:avLst/>
          </a:prstGeom>
        </p:spPr>
        <p:txBody>
          <a:bodyPr lIns="0" tIns="0" rIns="0" bIns="0" rtlCol="0" anchor="t">
            <a:spAutoFit/>
          </a:bodyPr>
          <a:lstStyle/>
          <a:p>
            <a:pPr>
              <a:lnSpc>
                <a:spcPts val="6000"/>
              </a:lnSpc>
            </a:pPr>
            <a:r>
              <a:rPr lang="en-US" sz="4400" spc="250"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0733722" y="6172200"/>
            <a:ext cx="1337189" cy="980327"/>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406400" y="2971800"/>
            <a:ext cx="7738730" cy="3703065"/>
          </a:xfrm>
          <a:prstGeom prst="rect">
            <a:avLst/>
          </a:prstGeom>
          <a:noFill/>
        </p:spPr>
        <p:txBody>
          <a:bodyPr wrap="square" rtlCol="0">
            <a:spAutoFit/>
          </a:bodyPr>
          <a:lstStyle/>
          <a:p>
            <a:pPr marL="190510" indent="-190510">
              <a:buFont typeface="Arial" panose="020B0604020202020204" pitchFamily="34" charset="0"/>
              <a:buChar char="•"/>
            </a:pPr>
            <a:r>
              <a:rPr lang="en-US" sz="2933" dirty="0">
                <a:latin typeface="Gidole" panose="02000503000000000000" charset="0"/>
              </a:rPr>
              <a:t>Methods are not stories</a:t>
            </a:r>
          </a:p>
          <a:p>
            <a:pPr marL="190510" indent="-190510">
              <a:buFont typeface="Arial" panose="020B0604020202020204" pitchFamily="34" charset="0"/>
              <a:buChar char="•"/>
            </a:pPr>
            <a:r>
              <a:rPr lang="en-US" sz="2933" dirty="0">
                <a:latin typeface="Gidole" panose="02000503000000000000" charset="0"/>
              </a:rPr>
              <a:t>Translate to the universal denominator … </a:t>
            </a:r>
            <a:r>
              <a:rPr lang="en-US" sz="2933" b="1" dirty="0">
                <a:latin typeface="Gidole" panose="02000503000000000000" charset="0"/>
              </a:rPr>
              <a:t>$</a:t>
            </a:r>
          </a:p>
          <a:p>
            <a:pPr marL="495325" lvl="1" indent="-190510">
              <a:buFont typeface="Arial" panose="020B0604020202020204" pitchFamily="34" charset="0"/>
              <a:buChar char="•"/>
            </a:pPr>
            <a:r>
              <a:rPr lang="en-US" sz="2933" b="1" dirty="0">
                <a:latin typeface="Gidole" panose="02000503000000000000" charset="0"/>
              </a:rPr>
              <a:t> “</a:t>
            </a:r>
            <a:r>
              <a:rPr lang="en-US" sz="2933" dirty="0">
                <a:latin typeface="Gidole" panose="02000503000000000000" charset="0"/>
              </a:rPr>
              <a:t>The results were significant at p &lt; .005” or</a:t>
            </a:r>
          </a:p>
          <a:p>
            <a:pPr marL="495325" lvl="1" indent="-190510">
              <a:buFont typeface="Arial" panose="020B0604020202020204" pitchFamily="34" charset="0"/>
              <a:buChar char="•"/>
            </a:pPr>
            <a:r>
              <a:rPr lang="en-US" sz="2933" dirty="0">
                <a:latin typeface="Gidole" panose="02000503000000000000" charset="0"/>
              </a:rPr>
              <a:t> “With 95% confidence, a house with AC sells for between $6K and $15K more.”</a:t>
            </a:r>
          </a:p>
          <a:p>
            <a:pPr marL="190510" indent="-190510">
              <a:buFont typeface="Arial" panose="020B0604020202020204" pitchFamily="34" charset="0"/>
              <a:buChar char="•"/>
            </a:pPr>
            <a:r>
              <a:rPr lang="en-US" sz="2933" dirty="0">
                <a:latin typeface="Gidole" panose="02000503000000000000" charset="0"/>
              </a:rPr>
              <a:t>When in doubt, visualize it</a:t>
            </a:r>
          </a:p>
          <a:p>
            <a:pPr marL="190510" indent="-190510">
              <a:buFont typeface="Arial" panose="020B0604020202020204" pitchFamily="34" charset="0"/>
              <a:buChar char="•"/>
            </a:pPr>
            <a:endParaRPr lang="en-US" sz="2933"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108" y="3629"/>
            <a:ext cx="3381114" cy="348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6966403" cy="1107996"/>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a:t>
            </a:r>
            <a:endParaRPr lang="en-US" sz="2400" dirty="0">
              <a:solidFill>
                <a:srgbClr val="000000"/>
              </a:solidFill>
              <a:latin typeface="Gidole" panose="020B0604020202020204" charset="0"/>
              <a:ea typeface="Roboto Mono" pitchFamily="2" charset="0"/>
            </a:endParaRP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966403" cy="1477328"/>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File: </a:t>
            </a:r>
            <a:r>
              <a:rPr lang="en-US" sz="2400" dirty="0">
                <a:solidFill>
                  <a:srgbClr val="000000"/>
                </a:solidFill>
                <a:latin typeface="Roboto Mono" pitchFamily="2" charset="0"/>
                <a:ea typeface="Roboto Mono" pitchFamily="2" charset="0"/>
              </a:rPr>
              <a:t>housing-viz.xlsx </a:t>
            </a:r>
            <a:r>
              <a:rPr lang="en-US" sz="2400" dirty="0">
                <a:solidFill>
                  <a:srgbClr val="000000"/>
                </a:solidFill>
                <a:latin typeface="Gidole" panose="020B0604020202020204" charset="0"/>
                <a:ea typeface="Roboto Mono" pitchFamily="2" charset="0"/>
              </a:rPr>
              <a:t>(continued)</a:t>
            </a:r>
          </a:p>
          <a:p>
            <a:pPr marL="535967" lvl="1" indent="-304815">
              <a:buFont typeface="Arial" panose="020B0604020202020204" pitchFamily="34" charset="0"/>
              <a:buChar char="•"/>
            </a:pPr>
            <a:r>
              <a:rPr lang="en-US" sz="24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2400" dirty="0" err="1">
                <a:solidFill>
                  <a:srgbClr val="000000"/>
                </a:solidFill>
                <a:latin typeface="Roboto Mono" pitchFamily="2" charset="0"/>
                <a:ea typeface="Roboto Mono" pitchFamily="2" charset="0"/>
              </a:rPr>
              <a:t>gashw</a:t>
            </a:r>
            <a:r>
              <a:rPr lang="en-US" sz="2400" dirty="0">
                <a:solidFill>
                  <a:srgbClr val="000000"/>
                </a:solidFill>
                <a:latin typeface="Gidole" panose="020B0604020202020204" charset="0"/>
                <a:ea typeface="Roboto Mono" pitchFamily="2" charset="0"/>
              </a:rPr>
              <a:t> </a:t>
            </a:r>
            <a:r>
              <a:rPr lang="en-US" sz="2400" b="1" dirty="0">
                <a:solidFill>
                  <a:srgbClr val="000000"/>
                </a:solidFill>
                <a:latin typeface="Gidole" panose="020B0604020202020204" charset="0"/>
                <a:ea typeface="Roboto Mono" pitchFamily="2" charset="0"/>
              </a:rPr>
              <a:t>(Note: new variable!)</a:t>
            </a:r>
            <a:r>
              <a:rPr lang="en-US" sz="24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1" y="418966"/>
            <a:ext cx="7487927"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1" name="TextBox 11"/>
          <p:cNvSpPr txBox="1"/>
          <p:nvPr/>
        </p:nvSpPr>
        <p:spPr>
          <a:xfrm>
            <a:off x="1807734" y="3227070"/>
            <a:ext cx="6403312" cy="1827808"/>
          </a:xfrm>
          <a:prstGeom prst="rect">
            <a:avLst/>
          </a:prstGeom>
        </p:spPr>
        <p:txBody>
          <a:bodyPr lIns="0" tIns="0" rIns="0" bIns="0" rtlCol="0" anchor="t">
            <a:spAutoFit/>
          </a:bodyPr>
          <a:lstStyle/>
          <a:p>
            <a:pPr>
              <a:lnSpc>
                <a:spcPts val="2939"/>
              </a:lnSpc>
              <a:spcBef>
                <a:spcPct val="0"/>
              </a:spcBef>
            </a:pPr>
            <a:r>
              <a:rPr lang="en-US" sz="2100" dirty="0">
                <a:solidFill>
                  <a:srgbClr val="F2F0F4"/>
                </a:solidFill>
                <a:latin typeface="Open Sans Extra Bold"/>
              </a:rPr>
              <a:t>CASE</a:t>
            </a:r>
          </a:p>
          <a:p>
            <a:pPr>
              <a:lnSpc>
                <a:spcPts val="2939"/>
              </a:lnSpc>
              <a:spcBef>
                <a:spcPct val="0"/>
              </a:spcBef>
            </a:pPr>
            <a:r>
              <a:rPr lang="en-US" sz="2100" dirty="0">
                <a:solidFill>
                  <a:srgbClr val="F2F0F4"/>
                </a:solidFill>
                <a:latin typeface="Open Sans Extra Bold"/>
              </a:rPr>
              <a:t>WHEN condition THEN result-expression</a:t>
            </a:r>
          </a:p>
          <a:p>
            <a:pPr>
              <a:lnSpc>
                <a:spcPts val="2939"/>
              </a:lnSpc>
              <a:spcBef>
                <a:spcPct val="0"/>
              </a:spcBef>
            </a:pPr>
            <a:r>
              <a:rPr lang="en-US" sz="2100" dirty="0">
                <a:solidFill>
                  <a:srgbClr val="F2F0F4"/>
                </a:solidFill>
                <a:latin typeface="Open Sans Extra Bold"/>
              </a:rPr>
              <a:t>WHEN condition THEN result-expression ...</a:t>
            </a:r>
          </a:p>
          <a:p>
            <a:pPr>
              <a:lnSpc>
                <a:spcPts val="2939"/>
              </a:lnSpc>
              <a:spcBef>
                <a:spcPct val="0"/>
              </a:spcBef>
            </a:pPr>
            <a:r>
              <a:rPr lang="en-US" sz="2100" dirty="0">
                <a:solidFill>
                  <a:srgbClr val="F2F0F4"/>
                </a:solidFill>
                <a:latin typeface="Open Sans Extra Bold"/>
              </a:rPr>
              <a:t>ELSE result-expression</a:t>
            </a:r>
          </a:p>
          <a:p>
            <a:pPr>
              <a:lnSpc>
                <a:spcPts val="2939"/>
              </a:lnSpc>
              <a:spcBef>
                <a:spcPct val="0"/>
              </a:spcBef>
            </a:pPr>
            <a:r>
              <a:rPr lang="en-US" sz="210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660400" y="2486571"/>
            <a:ext cx="5819855" cy="4120891"/>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6756400" y="2667000"/>
            <a:ext cx="3973680" cy="2308324"/>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A p-value has wiggle room</a:t>
            </a:r>
          </a:p>
          <a:p>
            <a:pPr marL="190510" indent="-190510">
              <a:buFont typeface="Arial" panose="020B0604020202020204" pitchFamily="34" charset="0"/>
              <a:buChar char="•"/>
            </a:pPr>
            <a:r>
              <a:rPr lang="en-US" sz="2400" dirty="0">
                <a:latin typeface="Gidole" panose="020B0604020202020204" charset="0"/>
              </a:rPr>
              <a:t>A confidence interval communicates what’s at stake</a:t>
            </a:r>
          </a:p>
          <a:p>
            <a:pPr marL="190510" indent="-190510">
              <a:buFont typeface="Arial" panose="020B0604020202020204" pitchFamily="34" charset="0"/>
              <a:buChar char="•"/>
            </a:pPr>
            <a:r>
              <a:rPr lang="en-US" sz="2400" dirty="0">
                <a:latin typeface="Gidole" panose="020B0604020202020204" charset="0"/>
              </a:rPr>
              <a:t>A larger sample size can lead to more robust results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675440" y="3302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grpSp>
        <p:nvGrpSpPr>
          <p:cNvPr id="16" name="Group 15">
            <a:extLst>
              <a:ext uri="{FF2B5EF4-FFF2-40B4-BE49-F238E27FC236}">
                <a16:creationId xmlns:a16="http://schemas.microsoft.com/office/drawing/2014/main" id="{26AEE63F-9722-4141-8F62-7155CB624A5B}"/>
              </a:ext>
            </a:extLst>
          </p:cNvPr>
          <p:cNvGrpSpPr/>
          <p:nvPr/>
        </p:nvGrpSpPr>
        <p:grpSpPr>
          <a:xfrm>
            <a:off x="626948" y="1092199"/>
            <a:ext cx="3306501" cy="3096909"/>
            <a:chOff x="907648" y="1638300"/>
            <a:chExt cx="4959752" cy="4645364"/>
          </a:xfrm>
        </p:grpSpPr>
        <p:sp>
          <p:nvSpPr>
            <p:cNvPr id="8" name="TextBox 7">
              <a:extLst>
                <a:ext uri="{FF2B5EF4-FFF2-40B4-BE49-F238E27FC236}">
                  <a16:creationId xmlns:a16="http://schemas.microsoft.com/office/drawing/2014/main" id="{BEEF1475-D362-4861-BA9A-EC801FD42085}"/>
                </a:ext>
              </a:extLst>
            </p:cNvPr>
            <p:cNvSpPr txBox="1"/>
            <p:nvPr/>
          </p:nvSpPr>
          <p:spPr>
            <a:xfrm>
              <a:off x="1295400" y="1638300"/>
              <a:ext cx="4572000" cy="815513"/>
            </a:xfrm>
            <a:prstGeom prst="rect">
              <a:avLst/>
            </a:prstGeom>
            <a:noFill/>
          </p:spPr>
          <p:txBody>
            <a:bodyPr wrap="square" rtlCol="0">
              <a:spAutoFit/>
            </a:bodyPr>
            <a:lstStyle/>
            <a:p>
              <a:pPr algn="ctr"/>
              <a:r>
                <a:rPr lang="en-US" sz="2933" b="1" dirty="0">
                  <a:latin typeface="Gidole" panose="02000503000000000000" pitchFamily="50" charset="0"/>
                </a:rPr>
                <a:t>1. EXTRACT</a:t>
              </a:r>
            </a:p>
          </p:txBody>
        </p:sp>
        <p:pic>
          <p:nvPicPr>
            <p:cNvPr id="9" name="Picture 8">
              <a:extLst>
                <a:ext uri="{FF2B5EF4-FFF2-40B4-BE49-F238E27FC236}">
                  <a16:creationId xmlns:a16="http://schemas.microsoft.com/office/drawing/2014/main" id="{66E68092-9405-43F0-8AF2-01C9D22F89E0}"/>
                </a:ext>
              </a:extLst>
            </p:cNvPr>
            <p:cNvPicPr>
              <a:picLocks noChangeAspect="1"/>
            </p:cNvPicPr>
            <p:nvPr/>
          </p:nvPicPr>
          <p:blipFill>
            <a:blip r:embed="rId4"/>
            <a:stretch>
              <a:fillRect/>
            </a:stretch>
          </p:blipFill>
          <p:spPr>
            <a:xfrm>
              <a:off x="907648" y="2794615"/>
              <a:ext cx="2156143" cy="1120074"/>
            </a:xfrm>
            <a:prstGeom prst="rect">
              <a:avLst/>
            </a:prstGeom>
          </p:spPr>
        </p:pic>
        <p:pic>
          <p:nvPicPr>
            <p:cNvPr id="2050" name="Picture 2" descr="Wordpress, Web, Design, Website, Cms, Logo, Blog">
              <a:extLst>
                <a:ext uri="{FF2B5EF4-FFF2-40B4-BE49-F238E27FC236}">
                  <a16:creationId xmlns:a16="http://schemas.microsoft.com/office/drawing/2014/main" id="{07E1EB44-DBDD-4C47-8909-EC3C75BE4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2310" y="3222617"/>
              <a:ext cx="2233568" cy="1191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Excel - Wikipedia">
              <a:extLst>
                <a:ext uri="{FF2B5EF4-FFF2-40B4-BE49-F238E27FC236}">
                  <a16:creationId xmlns:a16="http://schemas.microsoft.com/office/drawing/2014/main" id="{52AB72E9-F271-433D-B21F-B855CB0F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041" y="4408144"/>
              <a:ext cx="2016763" cy="187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594C81-73FA-4556-83B0-1C0DC11CAD20}"/>
              </a:ext>
            </a:extLst>
          </p:cNvPr>
          <p:cNvGrpSpPr/>
          <p:nvPr/>
        </p:nvGrpSpPr>
        <p:grpSpPr>
          <a:xfrm>
            <a:off x="3904770" y="942538"/>
            <a:ext cx="3819497" cy="3770775"/>
            <a:chOff x="6019799" y="1004742"/>
            <a:chExt cx="5729246" cy="5656161"/>
          </a:xfrm>
        </p:grpSpPr>
        <p:sp>
          <p:nvSpPr>
            <p:cNvPr id="12" name="TextBox 11">
              <a:extLst>
                <a:ext uri="{FF2B5EF4-FFF2-40B4-BE49-F238E27FC236}">
                  <a16:creationId xmlns:a16="http://schemas.microsoft.com/office/drawing/2014/main" id="{BA60B585-15E5-46DB-B3DE-577C0543BBB3}"/>
                </a:ext>
              </a:extLst>
            </p:cNvPr>
            <p:cNvSpPr txBox="1"/>
            <p:nvPr/>
          </p:nvSpPr>
          <p:spPr>
            <a:xfrm>
              <a:off x="6310291" y="1004742"/>
              <a:ext cx="4572000" cy="1615827"/>
            </a:xfrm>
            <a:prstGeom prst="rect">
              <a:avLst/>
            </a:prstGeom>
            <a:noFill/>
          </p:spPr>
          <p:txBody>
            <a:bodyPr wrap="square" rtlCol="0">
              <a:spAutoFit/>
            </a:bodyPr>
            <a:lstStyle/>
            <a:p>
              <a:r>
                <a:rPr lang="en-US" sz="3200" b="1" dirty="0">
                  <a:latin typeface="Gidole" panose="02000503000000000000" pitchFamily="50" charset="0"/>
                </a:rPr>
                <a:t>2. TRANSFORM</a:t>
              </a:r>
            </a:p>
          </p:txBody>
        </p:sp>
        <p:pic>
          <p:nvPicPr>
            <p:cNvPr id="2054" name="Picture 6" descr="brown push broom on dust pan">
              <a:extLst>
                <a:ext uri="{FF2B5EF4-FFF2-40B4-BE49-F238E27FC236}">
                  <a16:creationId xmlns:a16="http://schemas.microsoft.com/office/drawing/2014/main" id="{B8750ED0-0E88-4B2A-BCD9-4FCE5A6525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2206" y="2822553"/>
              <a:ext cx="2233568" cy="1675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e, Tea Bags, Teas, Drink, Herbal Tea, Fruit Tea">
              <a:extLst>
                <a:ext uri="{FF2B5EF4-FFF2-40B4-BE49-F238E27FC236}">
                  <a16:creationId xmlns:a16="http://schemas.microsoft.com/office/drawing/2014/main" id="{F355A25D-375B-450B-BB9B-D202A3C284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97808" y="3864697"/>
              <a:ext cx="2651237" cy="1753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struction, Worker, Welding, Welder, Industry, Metal">
              <a:extLst>
                <a:ext uri="{FF2B5EF4-FFF2-40B4-BE49-F238E27FC236}">
                  <a16:creationId xmlns:a16="http://schemas.microsoft.com/office/drawing/2014/main" id="{18906C9B-12F8-4CD0-AF9E-ACD1165E83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9799" y="4901696"/>
              <a:ext cx="2651237" cy="1759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586C38D-6E7E-449E-A806-A86C75E7402D}"/>
              </a:ext>
            </a:extLst>
          </p:cNvPr>
          <p:cNvGrpSpPr/>
          <p:nvPr/>
        </p:nvGrpSpPr>
        <p:grpSpPr>
          <a:xfrm>
            <a:off x="8257310" y="1092199"/>
            <a:ext cx="3610537" cy="3104323"/>
            <a:chOff x="12385964" y="1638299"/>
            <a:chExt cx="5415806" cy="4656484"/>
          </a:xfrm>
        </p:grpSpPr>
        <p:pic>
          <p:nvPicPr>
            <p:cNvPr id="11" name="Picture 10" descr="A close up of a persons hand&#10;&#10;Description automatically generated">
              <a:extLst>
                <a:ext uri="{FF2B5EF4-FFF2-40B4-BE49-F238E27FC236}">
                  <a16:creationId xmlns:a16="http://schemas.microsoft.com/office/drawing/2014/main" id="{05D53DD3-A065-4697-AA14-208CD7BA89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0" y="2822553"/>
              <a:ext cx="5228770" cy="3472230"/>
            </a:xfrm>
            <a:prstGeom prst="rect">
              <a:avLst/>
            </a:prstGeom>
          </p:spPr>
        </p:pic>
        <p:sp>
          <p:nvSpPr>
            <p:cNvPr id="21" name="TextBox 20">
              <a:extLst>
                <a:ext uri="{FF2B5EF4-FFF2-40B4-BE49-F238E27FC236}">
                  <a16:creationId xmlns:a16="http://schemas.microsoft.com/office/drawing/2014/main" id="{98C42259-1842-4B28-865C-67D219A8528A}"/>
                </a:ext>
              </a:extLst>
            </p:cNvPr>
            <p:cNvSpPr txBox="1"/>
            <p:nvPr/>
          </p:nvSpPr>
          <p:spPr>
            <a:xfrm>
              <a:off x="12385964" y="1638299"/>
              <a:ext cx="4572000" cy="815512"/>
            </a:xfrm>
            <a:prstGeom prst="rect">
              <a:avLst/>
            </a:prstGeom>
            <a:noFill/>
          </p:spPr>
          <p:txBody>
            <a:bodyPr wrap="square" rtlCol="0">
              <a:spAutoFit/>
            </a:bodyPr>
            <a:lstStyle/>
            <a:p>
              <a:pPr algn="ctr"/>
              <a:r>
                <a:rPr lang="en-US" sz="2933" b="1" dirty="0">
                  <a:latin typeface="Gidole" panose="02000503000000000000" pitchFamily="50" charset="0"/>
                </a:rPr>
                <a:t>3. LOAD</a:t>
              </a:r>
            </a:p>
          </p:txBody>
        </p:sp>
      </p:grpSp>
    </p:spTree>
    <p:extLst>
      <p:ext uri="{BB962C8B-B14F-4D97-AF65-F5344CB8AC3E}">
        <p14:creationId xmlns:p14="http://schemas.microsoft.com/office/powerpoint/2010/main" val="27015144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4013200" y="418966"/>
            <a:ext cx="8058961" cy="733471"/>
          </a:xfrm>
          <a:prstGeom prst="rect">
            <a:avLst/>
          </a:prstGeom>
        </p:spPr>
        <p:txBody>
          <a:bodyPr wrap="square" lIns="0" tIns="0" rIns="0" bIns="0" rtlCol="0" anchor="t">
            <a:spAutoFit/>
          </a:bodyPr>
          <a:lstStyle/>
          <a:p>
            <a:pPr algn="r">
              <a:lnSpc>
                <a:spcPts val="6067"/>
              </a:lnSpc>
            </a:pPr>
            <a:r>
              <a:rPr lang="en-US" sz="4334" spc="130"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711200" y="2667000"/>
            <a:ext cx="10018880" cy="1938992"/>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Check the 4-</a:t>
            </a:r>
            <a:r>
              <a:rPr lang="en-US" sz="2400" dirty="0">
                <a:latin typeface="Roboto Mono" pitchFamily="2" charset="0"/>
                <a:ea typeface="Roboto Mono" pitchFamily="2" charset="0"/>
              </a:rPr>
              <a:t>conclusion</a:t>
            </a:r>
            <a:r>
              <a:rPr lang="en-US" sz="2400" dirty="0">
                <a:latin typeface="Gidole" panose="020B0604020202020204" charset="0"/>
              </a:rPr>
              <a:t> folder for additional t-test practice</a:t>
            </a:r>
          </a:p>
          <a:p>
            <a:pPr marL="190510" indent="-190510">
              <a:buFont typeface="Arial" panose="020B0604020202020204" pitchFamily="34" charset="0"/>
              <a:buChar char="•"/>
            </a:pPr>
            <a:r>
              <a:rPr lang="en-US" sz="2400" dirty="0">
                <a:latin typeface="Gidole" panose="020B0604020202020204" charset="0"/>
              </a:rPr>
              <a:t>Experimental design &amp; A/B testing</a:t>
            </a:r>
          </a:p>
          <a:p>
            <a:pPr marL="190510" indent="-190510">
              <a:buFont typeface="Arial" panose="020B0604020202020204" pitchFamily="34" charset="0"/>
              <a:buChar char="•"/>
            </a:pPr>
            <a:r>
              <a:rPr lang="en-US" sz="2400" dirty="0">
                <a:latin typeface="Gidole" panose="020B0604020202020204" charset="0"/>
              </a:rPr>
              <a:t>Testing multiple categories/non-normal categories/the same observations at multiple time points</a:t>
            </a:r>
          </a:p>
          <a:p>
            <a:pPr marL="190510" indent="-190510">
              <a:buFont typeface="Arial" panose="020B0604020202020204" pitchFamily="34" charset="0"/>
              <a:buChar char="•"/>
            </a:pPr>
            <a:r>
              <a:rPr lang="en-US" sz="24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Data Smart: Using Data Science to Transform Information into Insight</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7457828" y="889000"/>
            <a:ext cx="4295791" cy="5372431"/>
          </a:xfrm>
          <a:prstGeom prst="rect">
            <a:avLst/>
          </a:prstGeom>
        </p:spPr>
      </p:pic>
    </p:spTree>
    <p:extLst>
      <p:ext uri="{BB962C8B-B14F-4D97-AF65-F5344CB8AC3E}">
        <p14:creationId xmlns:p14="http://schemas.microsoft.com/office/powerpoint/2010/main" val="9211873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457130"/>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Advancing into Analytics: From Excel to Python and R</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032" y="559535"/>
            <a:ext cx="4006057"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itchFamily="2" charset="0"/>
              </a:rPr>
              <a:t>III. Augmenting &amp; automating your knowledge: Excel to Python (and back)</a:t>
            </a:r>
          </a:p>
        </p:txBody>
      </p:sp>
    </p:spTree>
    <p:extLst>
      <p:ext uri="{BB962C8B-B14F-4D97-AF65-F5344CB8AC3E}">
        <p14:creationId xmlns:p14="http://schemas.microsoft.com/office/powerpoint/2010/main" val="40708888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Lesson objectives</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Python and Excel: yes, </a:t>
            </a:r>
            <a:r>
              <a:rPr lang="en-US" sz="2800" i="1" dirty="0">
                <a:solidFill>
                  <a:srgbClr val="707070"/>
                </a:solidFill>
                <a:latin typeface="Pragmatica" panose="020B0403040502020204" pitchFamily="34" charset="0"/>
              </a:rPr>
              <a:t>and</a:t>
            </a:r>
            <a:endParaRPr lang="en-US" sz="2800" dirty="0">
              <a:solidFill>
                <a:srgbClr val="707070"/>
              </a:solidFill>
              <a:latin typeface="Pragmatica" panose="020B0403040502020204" pitchFamily="34" charset="0"/>
            </a:endParaRP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Breaking through with Python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Automating with Python</a:t>
            </a:r>
          </a:p>
          <a:p>
            <a:pPr marL="457200" indent="-457200">
              <a:buFont typeface="Arial" panose="020B0604020202020204" pitchFamily="34" charset="0"/>
              <a:buChar char="•"/>
            </a:pPr>
            <a:endParaRPr lang="en-US" sz="2800" dirty="0">
              <a:solidFill>
                <a:srgbClr val="707070"/>
              </a:solidFill>
              <a:latin typeface="Pragmatica" panose="020B0403040502020204" pitchFamily="34" charset="0"/>
            </a:endParaRPr>
          </a:p>
          <a:p>
            <a:r>
              <a:rPr lang="en-US" sz="2800" dirty="0">
                <a:solidFill>
                  <a:srgbClr val="707070"/>
                </a:solidFill>
                <a:latin typeface="Pragmatica" panose="020B0403040502020204" pitchFamily="34" charset="0"/>
              </a:rPr>
              <a:t>Agenda:</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Use cases</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Five things to know</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Demo</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B6B9D0AE-A9A0-3089-D6A1-CAC075522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808515"/>
            <a:ext cx="4776385" cy="36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3654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4947213"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hlinkClick r:id="rId4"/>
              </a:rPr>
              <a:t>https://swiy.co/mv-python</a:t>
            </a:r>
            <a:endParaRPr lang="en-US" sz="2800" dirty="0">
              <a:solidFill>
                <a:srgbClr val="707070"/>
              </a:solidFill>
              <a:latin typeface="Pragmatica" panose="020B0403040502020204" pitchFamily="34" charset="0"/>
            </a:endParaRP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Cloud-based Python session, no downloads needed</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Restart your browser if you have issues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8768BCF-FB70-84FF-5EED-7B651F277DC0}"/>
              </a:ext>
            </a:extLst>
          </p:cNvPr>
          <p:cNvPicPr>
            <a:picLocks noChangeAspect="1"/>
          </p:cNvPicPr>
          <p:nvPr/>
        </p:nvPicPr>
        <p:blipFill>
          <a:blip r:embed="rId5"/>
          <a:stretch>
            <a:fillRect/>
          </a:stretch>
        </p:blipFill>
        <p:spPr>
          <a:xfrm>
            <a:off x="5316857" y="1772557"/>
            <a:ext cx="6684643" cy="3312885"/>
          </a:xfrm>
          <a:prstGeom prst="rect">
            <a:avLst/>
          </a:prstGeom>
        </p:spPr>
      </p:pic>
    </p:spTree>
    <p:extLst>
      <p:ext uri="{BB962C8B-B14F-4D97-AF65-F5344CB8AC3E}">
        <p14:creationId xmlns:p14="http://schemas.microsoft.com/office/powerpoint/2010/main" val="36906823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69441"/>
          </a:xfrm>
          <a:prstGeom prst="rect">
            <a:avLst/>
          </a:prstGeom>
          <a:noFill/>
        </p:spPr>
        <p:txBody>
          <a:bodyPr wrap="square" rtlCol="0">
            <a:spAutoFit/>
          </a:bodyPr>
          <a:lstStyle/>
          <a:p>
            <a:r>
              <a:rPr lang="en-US" sz="4400" dirty="0">
                <a:latin typeface="Aliens &amp; cows" panose="00000500000000000000" pitchFamily="2" charset="0"/>
              </a:rPr>
              <a:t>Where are these tools letting you down?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D823D03-00FF-15D3-BA58-A83813B5D82F}"/>
              </a:ext>
            </a:extLst>
          </p:cNvPr>
          <p:cNvSpPr txBox="1"/>
          <p:nvPr/>
        </p:nvSpPr>
        <p:spPr>
          <a:xfrm>
            <a:off x="702840" y="2216207"/>
            <a:ext cx="5545560" cy="1384995"/>
          </a:xfrm>
          <a:prstGeom prst="rect">
            <a:avLst/>
          </a:prstGeom>
          <a:noFill/>
        </p:spPr>
        <p:txBody>
          <a:bodyPr wrap="square" rtlCol="0">
            <a:spAutoFit/>
          </a:bodyPr>
          <a:lstStyle/>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Does Power Query and the </a:t>
            </a:r>
            <a:r>
              <a:rPr lang="en-US" sz="2800" dirty="0" err="1">
                <a:solidFill>
                  <a:srgbClr val="707070"/>
                </a:solidFill>
                <a:latin typeface="Pragmatica" panose="020B0403040502020204" pitchFamily="34" charset="0"/>
              </a:rPr>
              <a:t>ToolPak</a:t>
            </a:r>
            <a:r>
              <a:rPr lang="en-US" sz="2800" dirty="0">
                <a:solidFill>
                  <a:srgbClr val="707070"/>
                </a:solidFill>
                <a:latin typeface="Pragmatica" panose="020B0403040502020204" pitchFamily="34" charset="0"/>
              </a:rPr>
              <a:t> handle it?</a:t>
            </a:r>
          </a:p>
          <a:p>
            <a:pPr marL="457200" indent="-457200">
              <a:buClr>
                <a:srgbClr val="CF3338"/>
              </a:buClr>
              <a:buFont typeface="Arial" panose="020B0604020202020204" pitchFamily="34" charset="0"/>
              <a:buChar char="•"/>
            </a:pPr>
            <a:r>
              <a:rPr lang="en-US" sz="2800" dirty="0">
                <a:solidFill>
                  <a:srgbClr val="707070"/>
                </a:solidFill>
                <a:latin typeface="Pragmatica" panose="020B0403040502020204" pitchFamily="34" charset="0"/>
              </a:rPr>
              <a:t>What else is available? </a:t>
            </a:r>
          </a:p>
        </p:txBody>
      </p:sp>
      <p:pic>
        <p:nvPicPr>
          <p:cNvPr id="2050" name="Picture 2">
            <a:extLst>
              <a:ext uri="{FF2B5EF4-FFF2-40B4-BE49-F238E27FC236}">
                <a16:creationId xmlns:a16="http://schemas.microsoft.com/office/drawing/2014/main" id="{6F678B1B-8C1C-70F1-D699-9CDB440FB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264" y="1669993"/>
            <a:ext cx="2382935" cy="22162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5F40F7E-2589-11B0-18EA-28E6EABD7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9" y="3799632"/>
            <a:ext cx="2622939" cy="26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066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US" sz="4000" dirty="0">
                <a:latin typeface="Aliens &amp; cows" panose="00000500000000000000" pitchFamily="2" charset="0"/>
              </a:rPr>
              <a:t>“I want to make a scatterplot for every pair of variables”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dirty="0">
                <a:solidFill>
                  <a:schemeClr val="hlink"/>
                </a:solidFill>
                <a:latin typeface="Inter"/>
                <a:ea typeface="Inter"/>
                <a:cs typeface="Inter"/>
                <a:sym typeface="Inter"/>
                <a:hlinkClick r:id="rId6"/>
              </a:rPr>
              <a:t>https://www.mrexcel.com/board/threads/excel-2010-plot-lines-between-multiple-ordered-pairs.726760/</a:t>
            </a:r>
            <a:r>
              <a:rPr lang="en" sz="600" dirty="0">
                <a:solidFill>
                  <a:schemeClr val="dk1"/>
                </a:solidFill>
                <a:latin typeface="Inter"/>
                <a:ea typeface="Inter"/>
                <a:cs typeface="Inter"/>
                <a:sym typeface="Inter"/>
              </a:rPr>
              <a:t> </a:t>
            </a:r>
            <a:endParaRPr sz="600" dirty="0">
              <a:solidFill>
                <a:schemeClr val="dk1"/>
              </a:solidFill>
              <a:latin typeface="Inter"/>
              <a:ea typeface="Inter"/>
              <a:cs typeface="Inter"/>
              <a:sym typeface="Inter"/>
            </a:endParaRPr>
          </a:p>
          <a:p>
            <a:pPr marL="0" lvl="0" indent="0" algn="l" rtl="0">
              <a:spcBef>
                <a:spcPts val="0"/>
              </a:spcBef>
              <a:spcAft>
                <a:spcPts val="0"/>
              </a:spcAft>
              <a:buNone/>
            </a:pPr>
            <a:r>
              <a:rPr lang="en" sz="600" u="sng" dirty="0">
                <a:solidFill>
                  <a:schemeClr val="hlink"/>
                </a:solidFill>
                <a:latin typeface="Inter"/>
                <a:ea typeface="Inter"/>
                <a:cs typeface="Inter"/>
                <a:sym typeface="Inter"/>
                <a:hlinkClick r:id="rId7"/>
              </a:rPr>
              <a:t>https://gist.github.com/summerofgeorge/cb214a5c350c378b2107c5cc6385e73f</a:t>
            </a:r>
            <a:r>
              <a:rPr lang="en" sz="600" dirty="0">
                <a:solidFill>
                  <a:schemeClr val="dk1"/>
                </a:solidFill>
                <a:latin typeface="Inter"/>
                <a:ea typeface="Inter"/>
                <a:cs typeface="Inter"/>
                <a:sym typeface="Inter"/>
              </a:rPr>
              <a:t>  </a:t>
            </a:r>
            <a:endParaRPr sz="1100" dirty="0">
              <a:latin typeface="Inter"/>
              <a:ea typeface="Inter"/>
              <a:cs typeface="Inter"/>
              <a:sym typeface="Inter"/>
            </a:endParaRPr>
          </a:p>
        </p:txBody>
      </p:sp>
      <p:pic>
        <p:nvPicPr>
          <p:cNvPr id="12" name="Google Shape;381;p44">
            <a:extLst>
              <a:ext uri="{FF2B5EF4-FFF2-40B4-BE49-F238E27FC236}">
                <a16:creationId xmlns:a16="http://schemas.microsoft.com/office/drawing/2014/main" id="{DAAF0BBD-5035-8C42-3477-EB010DB3FE70}"/>
              </a:ext>
            </a:extLst>
          </p:cNvPr>
          <p:cNvPicPr preferRelativeResize="0"/>
          <p:nvPr/>
        </p:nvPicPr>
        <p:blipFill>
          <a:blip r:embed="rId8">
            <a:alphaModFix/>
          </a:blip>
          <a:stretch>
            <a:fillRect/>
          </a:stretch>
        </p:blipFill>
        <p:spPr>
          <a:xfrm>
            <a:off x="1547752" y="2211798"/>
            <a:ext cx="3170843" cy="3902529"/>
          </a:xfrm>
          <a:prstGeom prst="rect">
            <a:avLst/>
          </a:prstGeom>
          <a:noFill/>
          <a:ln w="9525" cap="flat" cmpd="sng">
            <a:solidFill>
              <a:srgbClr val="BFC0C0"/>
            </a:solidFill>
            <a:prstDash val="solid"/>
            <a:round/>
            <a:headEnd type="none" w="sm" len="sm"/>
            <a:tailEnd type="none" w="sm" len="sm"/>
          </a:ln>
        </p:spPr>
      </p:pic>
      <p:pic>
        <p:nvPicPr>
          <p:cNvPr id="13" name="Google Shape;382;p44">
            <a:extLst>
              <a:ext uri="{FF2B5EF4-FFF2-40B4-BE49-F238E27FC236}">
                <a16:creationId xmlns:a16="http://schemas.microsoft.com/office/drawing/2014/main" id="{9EC45B6E-3F16-BB0D-B2D4-0CDCE6BB2F60}"/>
              </a:ext>
            </a:extLst>
          </p:cNvPr>
          <p:cNvPicPr preferRelativeResize="0"/>
          <p:nvPr/>
        </p:nvPicPr>
        <p:blipFill>
          <a:blip r:embed="rId9">
            <a:alphaModFix/>
          </a:blip>
          <a:stretch>
            <a:fillRect/>
          </a:stretch>
        </p:blipFill>
        <p:spPr>
          <a:xfrm>
            <a:off x="6248400" y="2347042"/>
            <a:ext cx="4974771" cy="3632040"/>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5756248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an index column by group”</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6">
                  <a:extLst>
                    <a:ext uri="{A12FA001-AC4F-418D-AE19-62706E023703}">
                      <ahyp:hlinkClr xmlns:ahyp="http://schemas.microsoft.com/office/drawing/2018/hyperlinkcolor" val="tx"/>
                    </a:ext>
                  </a:extLst>
                </a:hlinkClick>
              </a:rPr>
              <a:t>https://datacornering.com/how-to-create-group-index-with-power-query-or-r/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folHlink"/>
                </a:solidFill>
                <a:latin typeface="Inter"/>
                <a:ea typeface="Inter"/>
                <a:cs typeface="Inter"/>
                <a:sym typeface="Inter"/>
                <a:hlinkClick r:id="rId7">
                  <a:extLst>
                    <a:ext uri="{A12FA001-AC4F-418D-AE19-62706E023703}">
                      <ahyp:hlinkClr xmlns:ahyp="http://schemas.microsoft.com/office/drawing/2018/hyperlinkcolor" val="tx"/>
                    </a:ext>
                  </a:extLst>
                </a:hlinkClick>
              </a:rPr>
              <a:t>https://gist.github.com/summerofgeorge/59642030a112b90d5b04bebf77f53ddd</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389;p45">
            <a:extLst>
              <a:ext uri="{FF2B5EF4-FFF2-40B4-BE49-F238E27FC236}">
                <a16:creationId xmlns:a16="http://schemas.microsoft.com/office/drawing/2014/main" id="{B23A19C4-98E8-5CD8-CF51-E7A0376143F4}"/>
              </a:ext>
            </a:extLst>
          </p:cNvPr>
          <p:cNvPicPr preferRelativeResize="0"/>
          <p:nvPr/>
        </p:nvPicPr>
        <p:blipFill>
          <a:blip r:embed="rId8">
            <a:alphaModFix/>
          </a:blip>
          <a:stretch>
            <a:fillRect/>
          </a:stretch>
        </p:blipFill>
        <p:spPr>
          <a:xfrm>
            <a:off x="439785" y="2542296"/>
            <a:ext cx="4910543" cy="1773408"/>
          </a:xfrm>
          <a:prstGeom prst="rect">
            <a:avLst/>
          </a:prstGeom>
          <a:noFill/>
          <a:ln w="9525" cap="flat" cmpd="sng">
            <a:solidFill>
              <a:srgbClr val="BFC0C0"/>
            </a:solidFill>
            <a:prstDash val="solid"/>
            <a:round/>
            <a:headEnd type="none" w="sm" len="sm"/>
            <a:tailEnd type="none" w="sm" len="sm"/>
          </a:ln>
        </p:spPr>
      </p:pic>
      <p:pic>
        <p:nvPicPr>
          <p:cNvPr id="15" name="Google Shape;390;p45">
            <a:extLst>
              <a:ext uri="{FF2B5EF4-FFF2-40B4-BE49-F238E27FC236}">
                <a16:creationId xmlns:a16="http://schemas.microsoft.com/office/drawing/2014/main" id="{C150C02D-A2C5-30C9-3CEF-445FD209ACFB}"/>
              </a:ext>
            </a:extLst>
          </p:cNvPr>
          <p:cNvPicPr preferRelativeResize="0"/>
          <p:nvPr/>
        </p:nvPicPr>
        <p:blipFill>
          <a:blip r:embed="rId9">
            <a:alphaModFix/>
          </a:blip>
          <a:stretch>
            <a:fillRect/>
          </a:stretch>
        </p:blipFill>
        <p:spPr>
          <a:xfrm>
            <a:off x="6553200" y="2432867"/>
            <a:ext cx="3643080" cy="3966393"/>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573662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Power Query &amp; Excel Myth-busting</a:t>
            </a:r>
          </a:p>
        </p:txBody>
      </p:sp>
      <p:sp>
        <p:nvSpPr>
          <p:cNvPr id="10" name="TextBox 9">
            <a:extLst>
              <a:ext uri="{FF2B5EF4-FFF2-40B4-BE49-F238E27FC236}">
                <a16:creationId xmlns:a16="http://schemas.microsoft.com/office/drawing/2014/main" id="{449716C3-280E-4377-BD60-380B8FF48366}"/>
              </a:ext>
            </a:extLst>
          </p:cNvPr>
          <p:cNvSpPr txBox="1"/>
          <p:nvPr/>
        </p:nvSpPr>
        <p:spPr>
          <a:xfrm>
            <a:off x="0" y="6402543"/>
            <a:ext cx="5435600" cy="666977"/>
          </a:xfrm>
          <a:prstGeom prst="rect">
            <a:avLst/>
          </a:prstGeom>
          <a:noFill/>
        </p:spPr>
        <p:txBody>
          <a:bodyPr wrap="square" rtlCol="0">
            <a:spAutoFit/>
          </a:bodyPr>
          <a:lstStyle/>
          <a:p>
            <a:r>
              <a:rPr lang="en-US" sz="1867" dirty="0">
                <a:latin typeface="Gidole" panose="020B0604020202020204" charset="0"/>
                <a:hlinkClick r:id="rId4"/>
              </a:rPr>
              <a:t>https://giphy.com/gifs/mythbusters-gif-qVuWpc7MxvGz6</a:t>
            </a:r>
            <a:r>
              <a:rPr lang="en-US" sz="1867" dirty="0">
                <a:latin typeface="Gidole" panose="020B0604020202020204" charset="0"/>
              </a:rPr>
              <a:t>  </a:t>
            </a:r>
          </a:p>
        </p:txBody>
      </p:sp>
      <p:pic>
        <p:nvPicPr>
          <p:cNvPr id="12" name="Picture 11" descr="A person wearing a hat&#10;&#10;Description automatically generated">
            <a:extLst>
              <a:ext uri="{FF2B5EF4-FFF2-40B4-BE49-F238E27FC236}">
                <a16:creationId xmlns:a16="http://schemas.microsoft.com/office/drawing/2014/main" id="{22E3B044-9B28-411A-8DC7-330EA89D4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478463"/>
            <a:ext cx="6654800" cy="3748418"/>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707886"/>
          </a:xfrm>
          <a:prstGeom prst="rect">
            <a:avLst/>
          </a:prstGeom>
          <a:noFill/>
        </p:spPr>
        <p:txBody>
          <a:bodyPr wrap="square" rtlCol="0">
            <a:spAutoFit/>
          </a:bodyPr>
          <a:lstStyle/>
          <a:p>
            <a:r>
              <a:rPr lang="en" sz="4000" dirty="0"/>
              <a:t>“I want to create a lagged variable”</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https://stackoverflow.com/questions/37446950/powerbi-time-lag-calculation-in-dates-using-query-editor</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https://gist.github.com/summerofgeorge/a53be111c3d2b4da5ffaf0d732f3bb53</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2" name="Google Shape;403;p46">
            <a:extLst>
              <a:ext uri="{FF2B5EF4-FFF2-40B4-BE49-F238E27FC236}">
                <a16:creationId xmlns:a16="http://schemas.microsoft.com/office/drawing/2014/main" id="{D8E1D84A-702C-75BE-94A2-2BEE1FC25827}"/>
              </a:ext>
            </a:extLst>
          </p:cNvPr>
          <p:cNvPicPr preferRelativeResize="0"/>
          <p:nvPr/>
        </p:nvPicPr>
        <p:blipFill>
          <a:blip r:embed="rId8">
            <a:alphaModFix/>
          </a:blip>
          <a:stretch>
            <a:fillRect/>
          </a:stretch>
        </p:blipFill>
        <p:spPr>
          <a:xfrm>
            <a:off x="567449" y="2474267"/>
            <a:ext cx="4380108" cy="1455475"/>
          </a:xfrm>
          <a:prstGeom prst="rect">
            <a:avLst/>
          </a:prstGeom>
          <a:noFill/>
          <a:ln w="9525" cap="flat" cmpd="sng">
            <a:solidFill>
              <a:srgbClr val="BFC0C0"/>
            </a:solidFill>
            <a:prstDash val="solid"/>
            <a:round/>
            <a:headEnd type="none" w="sm" len="sm"/>
            <a:tailEnd type="none" w="sm" len="sm"/>
          </a:ln>
        </p:spPr>
      </p:pic>
      <p:pic>
        <p:nvPicPr>
          <p:cNvPr id="13" name="Google Shape;404;p46">
            <a:extLst>
              <a:ext uri="{FF2B5EF4-FFF2-40B4-BE49-F238E27FC236}">
                <a16:creationId xmlns:a16="http://schemas.microsoft.com/office/drawing/2014/main" id="{894A03BE-9D5E-32F6-A3C6-5D50F3DD8182}"/>
              </a:ext>
            </a:extLst>
          </p:cNvPr>
          <p:cNvPicPr preferRelativeResize="0"/>
          <p:nvPr/>
        </p:nvPicPr>
        <p:blipFill>
          <a:blip r:embed="rId9">
            <a:alphaModFix/>
          </a:blip>
          <a:stretch>
            <a:fillRect/>
          </a:stretch>
        </p:blipFill>
        <p:spPr>
          <a:xfrm>
            <a:off x="5775030" y="2474267"/>
            <a:ext cx="5118994" cy="3091624"/>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6384755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know what percent of each column are missing values”</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https://docs.microsoft.com/en-us/power-query/data-profiling-tools</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https://gist.github.com/summerofgeorge/23202b54454af7518dd9fe5c3baec7dc</a:t>
            </a:r>
            <a:r>
              <a:rPr lang="en-US" sz="600" dirty="0">
                <a:solidFill>
                  <a:schemeClr val="dk1"/>
                </a:solidFill>
                <a:latin typeface="Inter"/>
                <a:ea typeface="Inter"/>
                <a:cs typeface="Inter"/>
                <a:sym typeface="Inter"/>
              </a:rPr>
              <a:t>  </a:t>
            </a:r>
            <a:endParaRPr lang="en-US" sz="1100" dirty="0">
              <a:latin typeface="Inter"/>
              <a:ea typeface="Inter"/>
              <a:cs typeface="Inter"/>
              <a:sym typeface="Inter"/>
            </a:endParaRPr>
          </a:p>
        </p:txBody>
      </p:sp>
      <p:pic>
        <p:nvPicPr>
          <p:cNvPr id="14" name="Google Shape;414;p47">
            <a:extLst>
              <a:ext uri="{FF2B5EF4-FFF2-40B4-BE49-F238E27FC236}">
                <a16:creationId xmlns:a16="http://schemas.microsoft.com/office/drawing/2014/main" id="{173DF803-AF42-712B-2E7F-B5D53E591ECA}"/>
              </a:ext>
            </a:extLst>
          </p:cNvPr>
          <p:cNvPicPr preferRelativeResize="0"/>
          <p:nvPr/>
        </p:nvPicPr>
        <p:blipFill rotWithShape="1">
          <a:blip r:embed="rId8">
            <a:alphaModFix/>
          </a:blip>
          <a:srcRect r="52118" b="63815"/>
          <a:stretch/>
        </p:blipFill>
        <p:spPr>
          <a:xfrm>
            <a:off x="416406" y="2240045"/>
            <a:ext cx="5118979" cy="2261198"/>
          </a:xfrm>
          <a:prstGeom prst="rect">
            <a:avLst/>
          </a:prstGeom>
          <a:noFill/>
          <a:ln w="9525" cap="flat" cmpd="sng">
            <a:solidFill>
              <a:srgbClr val="BFC0C0"/>
            </a:solidFill>
            <a:prstDash val="solid"/>
            <a:round/>
            <a:headEnd type="none" w="sm" len="sm"/>
            <a:tailEnd type="none" w="sm" len="sm"/>
          </a:ln>
        </p:spPr>
      </p:pic>
      <p:pic>
        <p:nvPicPr>
          <p:cNvPr id="15" name="Google Shape;415;p47">
            <a:extLst>
              <a:ext uri="{FF2B5EF4-FFF2-40B4-BE49-F238E27FC236}">
                <a16:creationId xmlns:a16="http://schemas.microsoft.com/office/drawing/2014/main" id="{3B4606E6-85BE-0A5F-377A-3E816F09B1EC}"/>
              </a:ext>
            </a:extLst>
          </p:cNvPr>
          <p:cNvPicPr preferRelativeResize="0"/>
          <p:nvPr/>
        </p:nvPicPr>
        <p:blipFill>
          <a:blip r:embed="rId9">
            <a:alphaModFix/>
          </a:blip>
          <a:stretch>
            <a:fillRect/>
          </a:stretch>
        </p:blipFill>
        <p:spPr>
          <a:xfrm>
            <a:off x="6096001" y="2329338"/>
            <a:ext cx="5039170" cy="349996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1104750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323439"/>
          </a:xfrm>
          <a:prstGeom prst="rect">
            <a:avLst/>
          </a:prstGeom>
          <a:noFill/>
        </p:spPr>
        <p:txBody>
          <a:bodyPr wrap="square" rtlCol="0">
            <a:spAutoFit/>
          </a:bodyPr>
          <a:lstStyle/>
          <a:p>
            <a:r>
              <a:rPr lang="en" sz="4000" dirty="0"/>
              <a:t>“I want to pick a row at random from my very large dataset”</a:t>
            </a:r>
            <a:endParaRPr lang="en-US" sz="4000" dirty="0">
              <a:latin typeface="Aliens &amp; cows" panose="00000500000000000000" pitchFamily="2"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a:extLst>
              <a:ext uri="{FF2B5EF4-FFF2-40B4-BE49-F238E27FC236}">
                <a16:creationId xmlns:a16="http://schemas.microsoft.com/office/drawing/2014/main" id="{C1CF120E-2B19-C2C8-2004-01351D7BCA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80" y="1436827"/>
            <a:ext cx="614588" cy="571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005580B6-EA58-A772-83B8-EB29481A6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8472" y="1191299"/>
            <a:ext cx="817115" cy="8171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83;p44">
            <a:extLst>
              <a:ext uri="{FF2B5EF4-FFF2-40B4-BE49-F238E27FC236}">
                <a16:creationId xmlns:a16="http://schemas.microsoft.com/office/drawing/2014/main" id="{1110F08D-0CD6-88B1-9B9A-514846B7987B}"/>
              </a:ext>
            </a:extLst>
          </p:cNvPr>
          <p:cNvSpPr txBox="1"/>
          <p:nvPr/>
        </p:nvSpPr>
        <p:spPr>
          <a:xfrm>
            <a:off x="279435" y="6344832"/>
            <a:ext cx="36729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6"/>
              </a:rPr>
              <a:t>https://chandoo.org/wp/power-query-random-sample/</a:t>
            </a:r>
            <a:r>
              <a:rPr lang="en-US" sz="600" dirty="0">
                <a:solidFill>
                  <a:schemeClr val="dk1"/>
                </a:solidFill>
                <a:latin typeface="Inter"/>
                <a:ea typeface="Inter"/>
                <a:cs typeface="Inter"/>
                <a:sym typeface="Inter"/>
              </a:rPr>
              <a:t>    </a:t>
            </a:r>
          </a:p>
          <a:p>
            <a:pPr marL="0" lvl="0" indent="0" algn="l" rtl="0">
              <a:spcBef>
                <a:spcPts val="0"/>
              </a:spcBef>
              <a:spcAft>
                <a:spcPts val="0"/>
              </a:spcAft>
              <a:buNone/>
            </a:pPr>
            <a:r>
              <a:rPr lang="en-US" sz="600" u="sng" dirty="0">
                <a:solidFill>
                  <a:schemeClr val="hlink"/>
                </a:solidFill>
                <a:latin typeface="Inter"/>
                <a:ea typeface="Inter"/>
                <a:cs typeface="Inter"/>
                <a:sym typeface="Inter"/>
                <a:hlinkClick r:id="rId7"/>
              </a:rPr>
              <a:t>https://gist.github.com/summerofgeorge/631ad40ef849886aee6840a497088aa7</a:t>
            </a:r>
            <a:r>
              <a:rPr lang="en-US" sz="900" dirty="0">
                <a:solidFill>
                  <a:schemeClr val="dk1"/>
                </a:solidFill>
              </a:rPr>
              <a:t> </a:t>
            </a:r>
            <a:endParaRPr lang="en-US" sz="800" dirty="0"/>
          </a:p>
        </p:txBody>
      </p:sp>
      <p:pic>
        <p:nvPicPr>
          <p:cNvPr id="12" name="Google Shape;425;p48">
            <a:extLst>
              <a:ext uri="{FF2B5EF4-FFF2-40B4-BE49-F238E27FC236}">
                <a16:creationId xmlns:a16="http://schemas.microsoft.com/office/drawing/2014/main" id="{5CC1370C-6166-871E-16C1-8197252CDCD3}"/>
              </a:ext>
            </a:extLst>
          </p:cNvPr>
          <p:cNvPicPr preferRelativeResize="0"/>
          <p:nvPr/>
        </p:nvPicPr>
        <p:blipFill>
          <a:blip r:embed="rId8">
            <a:alphaModFix/>
          </a:blip>
          <a:stretch>
            <a:fillRect/>
          </a:stretch>
        </p:blipFill>
        <p:spPr>
          <a:xfrm>
            <a:off x="571014" y="2591360"/>
            <a:ext cx="4572486" cy="3181885"/>
          </a:xfrm>
          <a:prstGeom prst="rect">
            <a:avLst/>
          </a:prstGeom>
          <a:noFill/>
          <a:ln w="9525" cap="flat" cmpd="sng">
            <a:solidFill>
              <a:srgbClr val="BFC0C0"/>
            </a:solidFill>
            <a:prstDash val="solid"/>
            <a:round/>
            <a:headEnd type="none" w="sm" len="sm"/>
            <a:tailEnd type="none" w="sm" len="sm"/>
          </a:ln>
        </p:spPr>
      </p:pic>
      <p:pic>
        <p:nvPicPr>
          <p:cNvPr id="13" name="Google Shape;426;p48">
            <a:extLst>
              <a:ext uri="{FF2B5EF4-FFF2-40B4-BE49-F238E27FC236}">
                <a16:creationId xmlns:a16="http://schemas.microsoft.com/office/drawing/2014/main" id="{8850518B-33BC-0C76-C473-11912CD61C94}"/>
              </a:ext>
            </a:extLst>
          </p:cNvPr>
          <p:cNvPicPr preferRelativeResize="0"/>
          <p:nvPr/>
        </p:nvPicPr>
        <p:blipFill>
          <a:blip r:embed="rId9">
            <a:alphaModFix/>
          </a:blip>
          <a:stretch>
            <a:fillRect/>
          </a:stretch>
        </p:blipFill>
        <p:spPr>
          <a:xfrm>
            <a:off x="6863443" y="2510681"/>
            <a:ext cx="4199139" cy="1986082"/>
          </a:xfrm>
          <a:prstGeom prst="rect">
            <a:avLst/>
          </a:prstGeom>
          <a:noFill/>
          <a:ln w="9525" cap="flat" cmpd="sng">
            <a:solidFill>
              <a:srgbClr val="BFC0C0"/>
            </a:solidFill>
            <a:prstDash val="solid"/>
            <a:round/>
            <a:headEnd type="none" w="sm" len="sm"/>
            <a:tailEnd type="none" w="sm" len="sm"/>
          </a:ln>
        </p:spPr>
      </p:pic>
    </p:spTree>
    <p:extLst>
      <p:ext uri="{BB962C8B-B14F-4D97-AF65-F5344CB8AC3E}">
        <p14:creationId xmlns:p14="http://schemas.microsoft.com/office/powerpoint/2010/main" val="39262523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344017" cy="1446550"/>
          </a:xfrm>
          <a:prstGeom prst="rect">
            <a:avLst/>
          </a:prstGeom>
          <a:noFill/>
        </p:spPr>
        <p:txBody>
          <a:bodyPr wrap="square" rtlCol="0">
            <a:spAutoFit/>
          </a:bodyPr>
          <a:lstStyle/>
          <a:p>
            <a:r>
              <a:rPr lang="en-US" sz="4400" dirty="0">
                <a:latin typeface="Aliens &amp; cows" panose="00000500000000000000" pitchFamily="2" charset="0"/>
              </a:rPr>
              <a:t>Learning Python is a knowledge investment that pays off</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ECF4DC6F-70F7-5B19-8A0F-94444D4C7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190" y="1622560"/>
            <a:ext cx="6362020" cy="45272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ADAACF-5BF7-EA0A-6936-EB4E09559190}"/>
              </a:ext>
            </a:extLst>
          </p:cNvPr>
          <p:cNvSpPr txBox="1"/>
          <p:nvPr/>
        </p:nvSpPr>
        <p:spPr>
          <a:xfrm>
            <a:off x="59871" y="6529168"/>
            <a:ext cx="6096000" cy="246221"/>
          </a:xfrm>
          <a:prstGeom prst="rect">
            <a:avLst/>
          </a:prstGeom>
          <a:noFill/>
        </p:spPr>
        <p:txBody>
          <a:bodyPr wrap="square">
            <a:spAutoFit/>
          </a:bodyPr>
          <a:lstStyle/>
          <a:p>
            <a:r>
              <a:rPr lang="en-US" sz="1000" b="0" i="0" u="sng" strike="noStrike" dirty="0">
                <a:solidFill>
                  <a:srgbClr val="2200CC"/>
                </a:solidFill>
                <a:effectLst/>
                <a:latin typeface="Inter"/>
                <a:hlinkClick r:id="rId5"/>
              </a:rPr>
              <a:t>https://marcgg.com/blog/2015/09/30/automate-repetitive-tasks/</a:t>
            </a:r>
            <a:endParaRPr lang="en-US" sz="2400" dirty="0"/>
          </a:p>
        </p:txBody>
      </p:sp>
    </p:spTree>
    <p:extLst>
      <p:ext uri="{BB962C8B-B14F-4D97-AF65-F5344CB8AC3E}">
        <p14:creationId xmlns:p14="http://schemas.microsoft.com/office/powerpoint/2010/main" val="31797503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919F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Five things Excel users should know about Python</a:t>
            </a:r>
          </a:p>
        </p:txBody>
      </p:sp>
    </p:spTree>
    <p:extLst>
      <p:ext uri="{BB962C8B-B14F-4D97-AF65-F5344CB8AC3E}">
        <p14:creationId xmlns:p14="http://schemas.microsoft.com/office/powerpoint/2010/main" val="18842792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3139321"/>
          </a:xfrm>
          <a:prstGeom prst="rect">
            <a:avLst/>
          </a:prstGeom>
          <a:noFill/>
        </p:spPr>
        <p:txBody>
          <a:bodyPr wrap="square" rtlCol="0">
            <a:spAutoFit/>
          </a:bodyPr>
          <a:lstStyle/>
          <a:p>
            <a:r>
              <a:rPr lang="en-US" sz="6600" b="1" dirty="0">
                <a:solidFill>
                  <a:schemeClr val="bg1"/>
                </a:solidFill>
                <a:latin typeface="Pragmatica" panose="020B0403040502020204"/>
              </a:rPr>
              <a:t>1. Open source means a license to build and distribute</a:t>
            </a:r>
          </a:p>
        </p:txBody>
      </p:sp>
    </p:spTree>
    <p:extLst>
      <p:ext uri="{BB962C8B-B14F-4D97-AF65-F5344CB8AC3E}">
        <p14:creationId xmlns:p14="http://schemas.microsoft.com/office/powerpoint/2010/main" val="11937139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What is open source? </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3108543"/>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code that is designed to be publicly accessible—anyone can see, modify, and distribute the code as they see fit.”</a:t>
            </a:r>
          </a:p>
          <a:p>
            <a:r>
              <a:rPr lang="en-US" sz="2800" dirty="0">
                <a:solidFill>
                  <a:srgbClr val="707070"/>
                </a:solidFill>
                <a:latin typeface="Pragmatica" panose="020B0403040502020204" pitchFamily="34" charset="0"/>
              </a:rPr>
              <a:t>	</a:t>
            </a:r>
          </a:p>
          <a:p>
            <a:r>
              <a:rPr lang="en-US" sz="2800" dirty="0">
                <a:solidFill>
                  <a:srgbClr val="707070"/>
                </a:solidFill>
                <a:latin typeface="Pragmatica" panose="020B0403040502020204" pitchFamily="34" charset="0"/>
              </a:rPr>
              <a:t>	- </a:t>
            </a:r>
            <a:r>
              <a:rPr lang="en-US" sz="2800" dirty="0">
                <a:solidFill>
                  <a:srgbClr val="707070"/>
                </a:solidFill>
                <a:latin typeface="Pragmatica" panose="020B0403040502020204" pitchFamily="34" charset="0"/>
                <a:hlinkClick r:id="rId4"/>
              </a:rPr>
              <a:t>Red Hat, “What is open source?”</a:t>
            </a:r>
            <a:endParaRPr lang="en-US" sz="2800" dirty="0">
              <a:solidFill>
                <a:srgbClr val="707070"/>
              </a:solidFill>
              <a:latin typeface="Pragmatica" panose="020B0403040502020204" pitchFamily="34" charset="0"/>
            </a:endParaRP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3838922-6574-4562-9823-A20DD0035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22" y="3805133"/>
            <a:ext cx="3987902" cy="2241286"/>
          </a:xfrm>
          <a:prstGeom prst="rect">
            <a:avLst/>
          </a:prstGeom>
        </p:spPr>
      </p:pic>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B9B4F96E-8B41-483C-A2B6-35267541CD58}"/>
              </a:ext>
            </a:extLst>
          </p:cNvPr>
          <p:cNvSpPr txBox="1"/>
          <p:nvPr/>
        </p:nvSpPr>
        <p:spPr>
          <a:xfrm>
            <a:off x="0" y="6542749"/>
            <a:ext cx="9799936" cy="369332"/>
          </a:xfrm>
          <a:prstGeom prst="rect">
            <a:avLst/>
          </a:prstGeom>
          <a:noFill/>
        </p:spPr>
        <p:txBody>
          <a:bodyPr wrap="square">
            <a:spAutoFit/>
          </a:bodyPr>
          <a:lstStyle/>
          <a:p>
            <a:r>
              <a:rPr lang="en-US" dirty="0"/>
              <a:t>https://cloudblogs.microsoft.com/windowsserver/2015/05/06/microsoft-loves-linux/</a:t>
            </a:r>
          </a:p>
        </p:txBody>
      </p:sp>
    </p:spTree>
    <p:extLst>
      <p:ext uri="{BB962C8B-B14F-4D97-AF65-F5344CB8AC3E}">
        <p14:creationId xmlns:p14="http://schemas.microsoft.com/office/powerpoint/2010/main" val="41073703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Python + Anaconda + </a:t>
            </a:r>
            <a:r>
              <a:rPr lang="en-US" sz="6000" dirty="0" err="1">
                <a:latin typeface="Aliens &amp; cows" panose="00000500000000000000" pitchFamily="2" charset="0"/>
              </a:rPr>
              <a:t>Jupyter</a:t>
            </a:r>
            <a:endParaRPr lang="en-US" sz="6000" dirty="0">
              <a:latin typeface="Aliens &amp; cows" panose="00000500000000000000" pitchFamily="2" charset="0"/>
            </a:endParaRPr>
          </a:p>
        </p:txBody>
      </p:sp>
      <p:sp>
        <p:nvSpPr>
          <p:cNvPr id="8" name="TextBox 7">
            <a:extLst>
              <a:ext uri="{FF2B5EF4-FFF2-40B4-BE49-F238E27FC236}">
                <a16:creationId xmlns:a16="http://schemas.microsoft.com/office/drawing/2014/main" id="{11840D5C-3D15-43FA-828B-81755108AC4E}"/>
              </a:ext>
            </a:extLst>
          </p:cNvPr>
          <p:cNvSpPr txBox="1"/>
          <p:nvPr/>
        </p:nvSpPr>
        <p:spPr>
          <a:xfrm>
            <a:off x="4211235" y="5174952"/>
            <a:ext cx="3223967" cy="1569660"/>
          </a:xfrm>
          <a:prstGeom prst="rect">
            <a:avLst/>
          </a:prstGeom>
          <a:noFill/>
        </p:spPr>
        <p:txBody>
          <a:bodyPr wrap="square" rtlCol="0">
            <a:spAutoFit/>
          </a:bodyPr>
          <a:lstStyle/>
          <a:p>
            <a:pPr algn="ctr"/>
            <a:r>
              <a:rPr lang="en-US" sz="2400" dirty="0">
                <a:latin typeface="Pragmatica" pitchFamily="2" charset="0"/>
              </a:rPr>
              <a:t>The “distribution” of code &amp; apps</a:t>
            </a:r>
          </a:p>
          <a:p>
            <a:pPr algn="ctr"/>
            <a:endParaRPr lang="en-US" sz="2400" dirty="0">
              <a:latin typeface="Pragmatica" pitchFamily="2" charset="0"/>
            </a:endParaRPr>
          </a:p>
          <a:p>
            <a:pPr algn="ctr"/>
            <a:r>
              <a:rPr lang="en-US" sz="2400" dirty="0">
                <a:latin typeface="Pragmatica" pitchFamily="2" charset="0"/>
                <a:hlinkClick r:id="rId4"/>
              </a:rPr>
              <a:t>anaconda.com</a:t>
            </a:r>
            <a:endParaRPr lang="en-US" sz="2400" dirty="0">
              <a:latin typeface="Pragmatica" pitchFamily="2" charset="0"/>
            </a:endParaRPr>
          </a:p>
        </p:txBody>
      </p:sp>
      <p:sp>
        <p:nvSpPr>
          <p:cNvPr id="12" name="TextBox 11">
            <a:extLst>
              <a:ext uri="{FF2B5EF4-FFF2-40B4-BE49-F238E27FC236}">
                <a16:creationId xmlns:a16="http://schemas.microsoft.com/office/drawing/2014/main" id="{58B22640-98BF-4B6B-939E-E50C08DEC28C}"/>
              </a:ext>
            </a:extLst>
          </p:cNvPr>
          <p:cNvSpPr txBox="1"/>
          <p:nvPr/>
        </p:nvSpPr>
        <p:spPr>
          <a:xfrm>
            <a:off x="334451" y="5139820"/>
            <a:ext cx="3641931" cy="1569660"/>
          </a:xfrm>
          <a:prstGeom prst="rect">
            <a:avLst/>
          </a:prstGeom>
          <a:noFill/>
        </p:spPr>
        <p:txBody>
          <a:bodyPr wrap="square">
            <a:spAutoFit/>
          </a:bodyPr>
          <a:lstStyle/>
          <a:p>
            <a:r>
              <a:rPr lang="en-US" sz="2400" dirty="0">
                <a:latin typeface="Pragmatica" pitchFamily="2" charset="0"/>
              </a:rPr>
              <a:t>The (open) source code</a:t>
            </a:r>
          </a:p>
          <a:p>
            <a:endParaRPr lang="en-US" sz="2400" dirty="0">
              <a:latin typeface="Pragmatica" pitchFamily="2" charset="0"/>
            </a:endParaRPr>
          </a:p>
          <a:p>
            <a:r>
              <a:rPr lang="en-US" sz="2400" dirty="0">
                <a:latin typeface="Pragmatica" pitchFamily="2" charset="0"/>
                <a:hlinkClick r:id="rId5"/>
              </a:rPr>
              <a:t>python.org  </a:t>
            </a:r>
            <a:endParaRPr lang="en-US" sz="2400" dirty="0">
              <a:latin typeface="Pragmatica" pitchFamily="2" charset="0"/>
            </a:endParaRPr>
          </a:p>
        </p:txBody>
      </p:sp>
      <p:pic>
        <p:nvPicPr>
          <p:cNvPr id="3074" name="Picture 2">
            <a:extLst>
              <a:ext uri="{FF2B5EF4-FFF2-40B4-BE49-F238E27FC236}">
                <a16:creationId xmlns:a16="http://schemas.microsoft.com/office/drawing/2014/main" id="{E3988C34-2EF3-4BC5-A72A-3F7595D4F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50" y="2407641"/>
            <a:ext cx="2608976" cy="2608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conda (Python distribution) - Wikipedia">
            <a:extLst>
              <a:ext uri="{FF2B5EF4-FFF2-40B4-BE49-F238E27FC236}">
                <a16:creationId xmlns:a16="http://schemas.microsoft.com/office/drawing/2014/main" id="{68DA0063-7FE8-4DF8-994B-B10B1C977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716" y="2576686"/>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ject Jupyter - Wikipedia">
            <a:extLst>
              <a:ext uri="{FF2B5EF4-FFF2-40B4-BE49-F238E27FC236}">
                <a16:creationId xmlns:a16="http://schemas.microsoft.com/office/drawing/2014/main" id="{CD5F432D-C909-4287-9AEF-76EB923DE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67904" y="1882550"/>
            <a:ext cx="2730958" cy="31654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EA6594-3D2D-47D7-A4AB-E3B31A6DA3E8}"/>
              </a:ext>
            </a:extLst>
          </p:cNvPr>
          <p:cNvSpPr txBox="1"/>
          <p:nvPr/>
        </p:nvSpPr>
        <p:spPr>
          <a:xfrm>
            <a:off x="8721400" y="5192166"/>
            <a:ext cx="3136149" cy="1569660"/>
          </a:xfrm>
          <a:prstGeom prst="rect">
            <a:avLst/>
          </a:prstGeom>
          <a:noFill/>
        </p:spPr>
        <p:txBody>
          <a:bodyPr wrap="square" rtlCol="0">
            <a:spAutoFit/>
          </a:bodyPr>
          <a:lstStyle/>
          <a:p>
            <a:pPr algn="ctr"/>
            <a:r>
              <a:rPr lang="en-US" sz="2400" dirty="0">
                <a:latin typeface="Pragmatica" pitchFamily="2" charset="0"/>
              </a:rPr>
              <a:t>The browser-based app</a:t>
            </a:r>
          </a:p>
          <a:p>
            <a:pPr algn="ctr"/>
            <a:endParaRPr lang="en-US" sz="2400" dirty="0">
              <a:latin typeface="Pragmatica" pitchFamily="2" charset="0"/>
            </a:endParaRPr>
          </a:p>
          <a:p>
            <a:pPr algn="ctr"/>
            <a:r>
              <a:rPr lang="en-US" sz="2400" dirty="0">
                <a:latin typeface="Pragmatica" pitchFamily="2" charset="0"/>
                <a:hlinkClick r:id="rId9"/>
              </a:rPr>
              <a:t>jupyter.org</a:t>
            </a:r>
            <a:endParaRPr lang="en-US" sz="2400" dirty="0">
              <a:latin typeface="Pragmatica" pitchFamily="2" charset="0"/>
            </a:endParaRPr>
          </a:p>
        </p:txBody>
      </p:sp>
    </p:spTree>
    <p:extLst>
      <p:ext uri="{BB962C8B-B14F-4D97-AF65-F5344CB8AC3E}">
        <p14:creationId xmlns:p14="http://schemas.microsoft.com/office/powerpoint/2010/main" val="2286561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57991" y="218174"/>
            <a:ext cx="6516429" cy="5262979"/>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downloading-anaconda.docx</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Download Anaconda (or click “launch binder”…)</a:t>
            </a:r>
          </a:p>
          <a:p>
            <a:pPr marL="514350" indent="-514350">
              <a:buAutoNum type="arabicPeriod"/>
            </a:pPr>
            <a:r>
              <a:rPr lang="en-US" sz="2800" b="1" dirty="0">
                <a:solidFill>
                  <a:srgbClr val="CF3338"/>
                </a:solidFill>
                <a:latin typeface="Pragmatica" pitchFamily="2" charset="0"/>
              </a:rPr>
              <a:t>Start with </a:t>
            </a:r>
            <a:r>
              <a:rPr lang="en-US" sz="2800" b="1" dirty="0" err="1">
                <a:solidFill>
                  <a:srgbClr val="CF3338"/>
                </a:solidFill>
                <a:latin typeface="Pragmatica" pitchFamily="2" charset="0"/>
              </a:rPr>
              <a:t>Jupyter</a:t>
            </a:r>
            <a:r>
              <a:rPr lang="en-US" sz="2800" b="1" dirty="0">
                <a:solidFill>
                  <a:srgbClr val="CF3338"/>
                </a:solidFill>
                <a:latin typeface="Pragmatica" pitchFamily="2" charset="0"/>
              </a:rPr>
              <a:t> at 1+1…</a:t>
            </a: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pic>
        <p:nvPicPr>
          <p:cNvPr id="9" name="Picture 8">
            <a:extLst>
              <a:ext uri="{FF2B5EF4-FFF2-40B4-BE49-F238E27FC236}">
                <a16:creationId xmlns:a16="http://schemas.microsoft.com/office/drawing/2014/main" id="{54086B7D-6DA5-45E4-BFAC-565935D853D4}"/>
              </a:ext>
            </a:extLst>
          </p:cNvPr>
          <p:cNvPicPr>
            <a:picLocks noChangeAspect="1"/>
          </p:cNvPicPr>
          <p:nvPr/>
        </p:nvPicPr>
        <p:blipFill>
          <a:blip r:embed="rId4"/>
          <a:stretch>
            <a:fillRect/>
          </a:stretch>
        </p:blipFill>
        <p:spPr>
          <a:xfrm>
            <a:off x="392397" y="3923670"/>
            <a:ext cx="9856197" cy="2646866"/>
          </a:xfrm>
          <a:prstGeom prst="rect">
            <a:avLst/>
          </a:prstGeom>
        </p:spPr>
      </p:pic>
      <p:sp>
        <p:nvSpPr>
          <p:cNvPr id="13" name="TextBox 12">
            <a:extLst>
              <a:ext uri="{FF2B5EF4-FFF2-40B4-BE49-F238E27FC236}">
                <a16:creationId xmlns:a16="http://schemas.microsoft.com/office/drawing/2014/main" id="{15039CAE-3A25-441F-86F2-FB512EB8851E}"/>
              </a:ext>
            </a:extLst>
          </p:cNvPr>
          <p:cNvSpPr txBox="1"/>
          <p:nvPr/>
        </p:nvSpPr>
        <p:spPr>
          <a:xfrm>
            <a:off x="5429963" y="412069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Menu bar</a:t>
            </a:r>
          </a:p>
        </p:txBody>
      </p:sp>
      <p:sp>
        <p:nvSpPr>
          <p:cNvPr id="14" name="TextBox 13">
            <a:extLst>
              <a:ext uri="{FF2B5EF4-FFF2-40B4-BE49-F238E27FC236}">
                <a16:creationId xmlns:a16="http://schemas.microsoft.com/office/drawing/2014/main" id="{B4BC673B-ED2C-4075-A2A9-AF56F43DCED5}"/>
              </a:ext>
            </a:extLst>
          </p:cNvPr>
          <p:cNvSpPr txBox="1"/>
          <p:nvPr/>
        </p:nvSpPr>
        <p:spPr>
          <a:xfrm>
            <a:off x="6091171" y="4522932"/>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Toolbar</a:t>
            </a:r>
          </a:p>
        </p:txBody>
      </p:sp>
      <p:sp>
        <p:nvSpPr>
          <p:cNvPr id="15" name="TextBox 14">
            <a:extLst>
              <a:ext uri="{FF2B5EF4-FFF2-40B4-BE49-F238E27FC236}">
                <a16:creationId xmlns:a16="http://schemas.microsoft.com/office/drawing/2014/main" id="{65490B59-D9B7-4C84-BA19-C822A1B450EF}"/>
              </a:ext>
            </a:extLst>
          </p:cNvPr>
          <p:cNvSpPr txBox="1"/>
          <p:nvPr/>
        </p:nvSpPr>
        <p:spPr>
          <a:xfrm>
            <a:off x="1933748" y="5247103"/>
            <a:ext cx="1963024" cy="523220"/>
          </a:xfrm>
          <a:prstGeom prst="rect">
            <a:avLst/>
          </a:prstGeom>
          <a:noFill/>
        </p:spPr>
        <p:txBody>
          <a:bodyPr wrap="square" rtlCol="0">
            <a:spAutoFit/>
          </a:bodyPr>
          <a:lstStyle/>
          <a:p>
            <a:r>
              <a:rPr lang="en-US" sz="2800" dirty="0">
                <a:solidFill>
                  <a:srgbClr val="CF3338"/>
                </a:solidFill>
                <a:latin typeface="Aliens &amp; cows" panose="00000500000000000000" pitchFamily="2" charset="0"/>
              </a:rPr>
              <a:t>Code cell</a:t>
            </a:r>
          </a:p>
        </p:txBody>
      </p:sp>
      <p:pic>
        <p:nvPicPr>
          <p:cNvPr id="8" name="Graphic 7">
            <a:extLst>
              <a:ext uri="{FF2B5EF4-FFF2-40B4-BE49-F238E27FC236}">
                <a16:creationId xmlns:a16="http://schemas.microsoft.com/office/drawing/2014/main" id="{C572080D-58C2-42D4-BBBD-BB6081883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6305" y="2849663"/>
            <a:ext cx="2885170" cy="529389"/>
          </a:xfrm>
          <a:prstGeom prst="rect">
            <a:avLst/>
          </a:prstGeom>
        </p:spPr>
      </p:pic>
    </p:spTree>
    <p:extLst>
      <p:ext uri="{BB962C8B-B14F-4D97-AF65-F5344CB8AC3E}">
        <p14:creationId xmlns:p14="http://schemas.microsoft.com/office/powerpoint/2010/main" val="26217832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2. It’s finnicky… or maybe logical?</a:t>
            </a:r>
          </a:p>
        </p:txBody>
      </p:sp>
    </p:spTree>
    <p:extLst>
      <p:ext uri="{BB962C8B-B14F-4D97-AF65-F5344CB8AC3E}">
        <p14:creationId xmlns:p14="http://schemas.microsoft.com/office/powerpoint/2010/main" val="3609148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0"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047535" y="176372"/>
            <a:ext cx="5941265" cy="1538883"/>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1. “EXCEL IS NOT REPRODUCIBLE”</a:t>
            </a:r>
          </a:p>
        </p:txBody>
      </p:sp>
      <p:pic>
        <p:nvPicPr>
          <p:cNvPr id="3074" name="Picture 2" descr="Laboratory, Analysis, Chemistry, Research, Chemist, Lab">
            <a:extLst>
              <a:ext uri="{FF2B5EF4-FFF2-40B4-BE49-F238E27FC236}">
                <a16:creationId xmlns:a16="http://schemas.microsoft.com/office/drawing/2014/main" id="{78F5FC68-5FE9-407F-9506-457BA198C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5157525" cy="3438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5937813" cy="954107"/>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thing-2.ipynb</a:t>
            </a:r>
          </a:p>
          <a:p>
            <a:endParaRPr lang="en-US" sz="28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158187" y="1446550"/>
            <a:ext cx="5937813" cy="1692771"/>
          </a:xfrm>
          <a:prstGeom prst="rect">
            <a:avLst/>
          </a:prstGeom>
          <a:noFill/>
        </p:spPr>
        <p:txBody>
          <a:bodyPr wrap="square" rtlCol="0">
            <a:spAutoFit/>
          </a:bodyPr>
          <a:lstStyle/>
          <a:p>
            <a:r>
              <a:rPr lang="en-US" sz="2600" b="1" dirty="0">
                <a:solidFill>
                  <a:srgbClr val="CF3338"/>
                </a:solidFill>
                <a:latin typeface="Pragmatica" pitchFamily="2" charset="0"/>
              </a:rPr>
              <a:t>How does Python handle</a:t>
            </a:r>
          </a:p>
          <a:p>
            <a:pPr marL="457200" indent="-457200">
              <a:buFont typeface="Arial" panose="020B0604020202020204" pitchFamily="34" charset="0"/>
              <a:buChar char="•"/>
            </a:pPr>
            <a:r>
              <a:rPr lang="en-US" sz="2600" b="1" dirty="0">
                <a:solidFill>
                  <a:srgbClr val="CF3338"/>
                </a:solidFill>
                <a:latin typeface="Pragmatica" pitchFamily="2" charset="0"/>
              </a:rPr>
              <a:t>Case sensitivity?</a:t>
            </a:r>
          </a:p>
          <a:p>
            <a:pPr marL="457200" indent="-457200">
              <a:buFont typeface="Arial" panose="020B0604020202020204" pitchFamily="34" charset="0"/>
              <a:buChar char="•"/>
            </a:pPr>
            <a:r>
              <a:rPr lang="en-US" sz="2600" b="1" dirty="0">
                <a:solidFill>
                  <a:srgbClr val="CF3338"/>
                </a:solidFill>
                <a:latin typeface="Pragmatica" pitchFamily="2" charset="0"/>
              </a:rPr>
              <a:t>Indexing?</a:t>
            </a:r>
          </a:p>
          <a:p>
            <a:pPr marL="457200" indent="-457200">
              <a:buFont typeface="Arial" panose="020B0604020202020204" pitchFamily="34" charset="0"/>
              <a:buChar char="•"/>
            </a:pPr>
            <a:r>
              <a:rPr lang="en-US" sz="2600" b="1" dirty="0">
                <a:solidFill>
                  <a:srgbClr val="CF3338"/>
                </a:solidFill>
                <a:latin typeface="Pragmatica" pitchFamily="2" charset="0"/>
              </a:rPr>
              <a:t>Whitespace?</a:t>
            </a:r>
          </a:p>
        </p:txBody>
      </p:sp>
    </p:spTree>
    <p:extLst>
      <p:ext uri="{BB962C8B-B14F-4D97-AF65-F5344CB8AC3E}">
        <p14:creationId xmlns:p14="http://schemas.microsoft.com/office/powerpoint/2010/main" val="32258407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3. There’s a package for that!</a:t>
            </a:r>
          </a:p>
        </p:txBody>
      </p:sp>
    </p:spTree>
    <p:extLst>
      <p:ext uri="{BB962C8B-B14F-4D97-AF65-F5344CB8AC3E}">
        <p14:creationId xmlns:p14="http://schemas.microsoft.com/office/powerpoint/2010/main" val="4282447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icon&#10;&#10;Description automatically generated">
            <a:extLst>
              <a:ext uri="{FF2B5EF4-FFF2-40B4-BE49-F238E27FC236}">
                <a16:creationId xmlns:a16="http://schemas.microsoft.com/office/drawing/2014/main" id="{A712A01B-0288-4354-8C7C-A34D5AF2C311}"/>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26117" r="24476" b="19863"/>
          <a:stretch/>
        </p:blipFill>
        <p:spPr>
          <a:xfrm>
            <a:off x="7428412" y="1543847"/>
            <a:ext cx="3047384" cy="514000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The package two-step…</a:t>
            </a:r>
          </a:p>
        </p:txBody>
      </p:sp>
      <p:sp>
        <p:nvSpPr>
          <p:cNvPr id="3" name="TextBox 2"/>
          <p:cNvSpPr txBox="1"/>
          <p:nvPr/>
        </p:nvSpPr>
        <p:spPr>
          <a:xfrm>
            <a:off x="454109" y="2297968"/>
            <a:ext cx="6086650" cy="2246769"/>
          </a:xfrm>
          <a:prstGeom prst="rect">
            <a:avLst/>
          </a:prstGeom>
          <a:noFill/>
        </p:spPr>
        <p:txBody>
          <a:bodyPr wrap="square" rtlCol="0">
            <a:spAutoFit/>
          </a:bodyPr>
          <a:lstStyle/>
          <a:p>
            <a:pPr marL="514350" indent="-514350">
              <a:buAutoNum type="arabicPeriod"/>
            </a:pPr>
            <a:r>
              <a:rPr lang="en-US" sz="2800" dirty="0">
                <a:solidFill>
                  <a:srgbClr val="707070"/>
                </a:solidFill>
                <a:latin typeface="Pragmatica" panose="020B0403040502020204" pitchFamily="34" charset="0"/>
              </a:rPr>
              <a:t>Install the package if needed</a:t>
            </a:r>
          </a:p>
          <a:p>
            <a:pPr marL="971550" lvl="1" indent="-514350">
              <a:buFont typeface="Arial" panose="020B0604020202020204" pitchFamily="34" charset="0"/>
              <a:buChar char="•"/>
            </a:pPr>
            <a:r>
              <a:rPr lang="en-US" sz="2800" dirty="0" err="1">
                <a:solidFill>
                  <a:srgbClr val="707070"/>
                </a:solidFill>
                <a:latin typeface="Consolas" panose="020B0609020204030204" pitchFamily="49" charset="0"/>
              </a:rPr>
              <a:t>conda</a:t>
            </a:r>
            <a:r>
              <a:rPr lang="en-US" sz="2800" dirty="0">
                <a:solidFill>
                  <a:srgbClr val="707070"/>
                </a:solidFill>
                <a:latin typeface="Consolas" panose="020B0609020204030204" pitchFamily="49" charset="0"/>
              </a:rPr>
              <a:t> install </a:t>
            </a:r>
            <a:r>
              <a:rPr lang="en-US" sz="2800" dirty="0" err="1">
                <a:solidFill>
                  <a:srgbClr val="707070"/>
                </a:solidFill>
                <a:latin typeface="Consolas" panose="020B0609020204030204" pitchFamily="49" charset="0"/>
              </a:rPr>
              <a:t>packagename</a:t>
            </a:r>
            <a:r>
              <a:rPr lang="en-US" sz="2800" dirty="0">
                <a:solidFill>
                  <a:srgbClr val="707070"/>
                </a:solidFill>
                <a:latin typeface="Consolas" panose="020B0609020204030204" pitchFamily="49" charset="0"/>
              </a:rPr>
              <a:t> </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pip install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a:p>
            <a:pPr marL="514350" indent="-514350">
              <a:buFont typeface="+mj-lt"/>
              <a:buAutoNum type="arabicPeriod"/>
            </a:pPr>
            <a:r>
              <a:rPr lang="en-US" sz="2800" dirty="0">
                <a:solidFill>
                  <a:srgbClr val="707070"/>
                </a:solidFill>
                <a:latin typeface="Pragmatica" panose="020B0403040502020204" pitchFamily="34" charset="0"/>
              </a:rPr>
              <a:t>Open the package</a:t>
            </a:r>
          </a:p>
          <a:p>
            <a:pPr marL="971550" lvl="1" indent="-514350">
              <a:buFont typeface="Arial" panose="020B0604020202020204" pitchFamily="34" charset="0"/>
              <a:buChar char="•"/>
            </a:pPr>
            <a:r>
              <a:rPr lang="en-US" sz="2800" dirty="0">
                <a:solidFill>
                  <a:srgbClr val="707070"/>
                </a:solidFill>
                <a:latin typeface="Consolas" panose="020B0609020204030204" pitchFamily="49" charset="0"/>
              </a:rPr>
              <a:t>import </a:t>
            </a:r>
            <a:r>
              <a:rPr lang="en-US" sz="2800" dirty="0" err="1">
                <a:solidFill>
                  <a:srgbClr val="707070"/>
                </a:solidFill>
                <a:latin typeface="Consolas" panose="020B0609020204030204" pitchFamily="49" charset="0"/>
              </a:rPr>
              <a:t>packagename</a:t>
            </a:r>
            <a:endParaRPr lang="en-US" sz="2800" dirty="0">
              <a:solidFill>
                <a:srgbClr val="707070"/>
              </a:solidFill>
              <a:latin typeface="Consolas" panose="020B0609020204030204" pitchFamily="49" charset="0"/>
            </a:endParaRPr>
          </a:p>
        </p:txBody>
      </p:sp>
      <p:sp>
        <p:nvSpPr>
          <p:cNvPr id="8" name="TextBox 7">
            <a:extLst>
              <a:ext uri="{FF2B5EF4-FFF2-40B4-BE49-F238E27FC236}">
                <a16:creationId xmlns:a16="http://schemas.microsoft.com/office/drawing/2014/main" id="{1FC30B21-711F-42B6-A594-4AB6BE1C1C42}"/>
              </a:ext>
            </a:extLst>
          </p:cNvPr>
          <p:cNvSpPr txBox="1"/>
          <p:nvPr/>
        </p:nvSpPr>
        <p:spPr>
          <a:xfrm>
            <a:off x="347240" y="4943758"/>
            <a:ext cx="6086650" cy="1384995"/>
          </a:xfrm>
          <a:prstGeom prst="rect">
            <a:avLst/>
          </a:prstGeom>
          <a:noFill/>
        </p:spPr>
        <p:txBody>
          <a:bodyPr wrap="square" rtlCol="0">
            <a:spAutoFit/>
          </a:bodyPr>
          <a:lstStyle/>
          <a:p>
            <a:r>
              <a:rPr lang="en-US" sz="2800" dirty="0">
                <a:solidFill>
                  <a:srgbClr val="707070"/>
                </a:solidFill>
                <a:latin typeface="Pragmatica" panose="020B7200000000000000" pitchFamily="34" charset="0"/>
              </a:rPr>
              <a:t>More:  </a:t>
            </a:r>
            <a:r>
              <a:rPr lang="en-US" sz="2800" dirty="0">
                <a:solidFill>
                  <a:srgbClr val="707070"/>
                </a:solidFill>
                <a:latin typeface="Pragmatica" panose="020B7200000000000000" pitchFamily="34" charset="0"/>
                <a:hlinkClick r:id="rId5"/>
              </a:rPr>
              <a:t>https://stringfestanalytics.com/sourcing-python-packages/</a:t>
            </a:r>
            <a:r>
              <a:rPr lang="en-US" sz="2800" dirty="0">
                <a:solidFill>
                  <a:srgbClr val="707070"/>
                </a:solidFill>
                <a:latin typeface="Pragmatica" panose="020B7200000000000000" pitchFamily="34" charset="0"/>
              </a:rPr>
              <a:t>  </a:t>
            </a:r>
          </a:p>
        </p:txBody>
      </p:sp>
    </p:spTree>
    <p:extLst>
      <p:ext uri="{BB962C8B-B14F-4D97-AF65-F5344CB8AC3E}">
        <p14:creationId xmlns:p14="http://schemas.microsoft.com/office/powerpoint/2010/main" val="1452228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054768" cy="1015663"/>
          </a:xfrm>
          <a:prstGeom prst="rect">
            <a:avLst/>
          </a:prstGeom>
          <a:noFill/>
        </p:spPr>
        <p:txBody>
          <a:bodyPr wrap="square" rtlCol="0">
            <a:spAutoFit/>
          </a:bodyPr>
          <a:lstStyle/>
          <a:p>
            <a:r>
              <a:rPr lang="en-US" sz="6000" dirty="0">
                <a:latin typeface="Aliens &amp; cows" panose="00000500000000000000" pitchFamily="2" charset="0"/>
              </a:rPr>
              <a:t>You won’t get far without these…</a:t>
            </a:r>
          </a:p>
        </p:txBody>
      </p:sp>
      <p:graphicFrame>
        <p:nvGraphicFramePr>
          <p:cNvPr id="2" name="Table 1">
            <a:extLst>
              <a:ext uri="{FF2B5EF4-FFF2-40B4-BE49-F238E27FC236}">
                <a16:creationId xmlns:a16="http://schemas.microsoft.com/office/drawing/2014/main" id="{9D34DC8C-8B2D-4697-AB4F-D6A56C324B2A}"/>
              </a:ext>
            </a:extLst>
          </p:cNvPr>
          <p:cNvGraphicFramePr>
            <a:graphicFrameLocks noGrp="1"/>
          </p:cNvGraphicFramePr>
          <p:nvPr/>
        </p:nvGraphicFramePr>
        <p:xfrm>
          <a:off x="1014962" y="1685665"/>
          <a:ext cx="9879062" cy="4741426"/>
        </p:xfrm>
        <a:graphic>
          <a:graphicData uri="http://schemas.openxmlformats.org/drawingml/2006/table">
            <a:tbl>
              <a:tblPr firstRow="1" firstCol="1" bandRow="1">
                <a:tableStyleId>{F2DE63D5-997A-4646-A377-4702673A728D}</a:tableStyleId>
              </a:tblPr>
              <a:tblGrid>
                <a:gridCol w="3647981">
                  <a:extLst>
                    <a:ext uri="{9D8B030D-6E8A-4147-A177-3AD203B41FA5}">
                      <a16:colId xmlns:a16="http://schemas.microsoft.com/office/drawing/2014/main" val="1478276448"/>
                    </a:ext>
                  </a:extLst>
                </a:gridCol>
                <a:gridCol w="6231081">
                  <a:extLst>
                    <a:ext uri="{9D8B030D-6E8A-4147-A177-3AD203B41FA5}">
                      <a16:colId xmlns:a16="http://schemas.microsoft.com/office/drawing/2014/main" val="4256962740"/>
                    </a:ext>
                  </a:extLst>
                </a:gridCol>
              </a:tblGrid>
              <a:tr h="258821">
                <a:tc>
                  <a:txBody>
                    <a:bodyPr/>
                    <a:lstStyle/>
                    <a:p>
                      <a:pPr marL="0" marR="0">
                        <a:lnSpc>
                          <a:spcPct val="107000"/>
                        </a:lnSpc>
                        <a:spcBef>
                          <a:spcPts val="0"/>
                        </a:spcBef>
                        <a:spcAft>
                          <a:spcPts val="0"/>
                        </a:spcAft>
                      </a:pPr>
                      <a:r>
                        <a:rPr lang="en-US" sz="2800">
                          <a:effectLst/>
                        </a:rPr>
                        <a:t>Package</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2800" dirty="0">
                          <a:effectLst/>
                        </a:rPr>
                        <a:t>Description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19258521"/>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numpy</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Designed for </a:t>
                      </a:r>
                      <a:r>
                        <a:rPr lang="en-US" sz="2400" i="1">
                          <a:effectLst/>
                          <a:latin typeface="Pragmatica" panose="020B7200000000000000" pitchFamily="34" charset="0"/>
                          <a:ea typeface="Calibri" panose="020F0502020204030204" pitchFamily="34" charset="0"/>
                          <a:cs typeface="Times New Roman" panose="02020603050405020304" pitchFamily="18" charset="0"/>
                        </a:rPr>
                        <a:t>numerical computing </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707264"/>
                  </a:ext>
                </a:extLst>
              </a:tr>
              <a:tr h="107584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pandas</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Designed to work with </a:t>
                      </a:r>
                      <a:r>
                        <a:rPr lang="en-US" sz="2400" i="1" dirty="0">
                          <a:effectLst/>
                          <a:latin typeface="Pragmatica" panose="020B7200000000000000" pitchFamily="34" charset="0"/>
                          <a:ea typeface="Calibri" panose="020F0502020204030204" pitchFamily="34" charset="0"/>
                          <a:cs typeface="Times New Roman" panose="02020603050405020304" pitchFamily="18" charset="0"/>
                        </a:rPr>
                        <a:t>panel data </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and other tabular data structures (think rows and columns. This package leverages code from </a:t>
                      </a:r>
                      <a:r>
                        <a:rPr lang="en-US" sz="2400" dirty="0" err="1">
                          <a:effectLst/>
                          <a:latin typeface="Consolas" panose="020B0609020204030204" pitchFamily="49" charset="0"/>
                          <a:ea typeface="Calibri" panose="020F0502020204030204" pitchFamily="34" charset="0"/>
                          <a:cs typeface="Times New Roman" panose="02020603050405020304" pitchFamily="18" charset="0"/>
                        </a:rPr>
                        <a:t>numpy</a:t>
                      </a:r>
                      <a:r>
                        <a:rPr lang="en-US" sz="2400" dirty="0">
                          <a:effectLst/>
                          <a:latin typeface="Pragmatica" panose="020B7200000000000000" pitchFamily="34" charset="0"/>
                          <a:ea typeface="Calibri" panose="020F0502020204030204" pitchFamily="34" charset="0"/>
                          <a:cs typeface="Times New Roman" panose="02020603050405020304" pitchFamily="18" charset="0"/>
                        </a:rPr>
                        <a:t>.</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806054"/>
                  </a:ext>
                </a:extLst>
              </a:tr>
              <a:tr h="531161">
                <a:tc>
                  <a:txBody>
                    <a:bodyPr/>
                    <a:lstStyle/>
                    <a:p>
                      <a:pPr marL="0" marR="0">
                        <a:lnSpc>
                          <a:spcPct val="107000"/>
                        </a:lnSpc>
                        <a:spcBef>
                          <a:spcPts val="0"/>
                        </a:spcBef>
                        <a:spcAft>
                          <a:spcPts val="0"/>
                        </a:spcAft>
                      </a:pPr>
                      <a:r>
                        <a:rPr lang="en-US" sz="2800">
                          <a:effectLst/>
                          <a:latin typeface="Consolas" panose="020B0609020204030204" pitchFamily="49" charset="0"/>
                          <a:ea typeface="Calibri" panose="020F0502020204030204" pitchFamily="34" charset="0"/>
                          <a:cs typeface="Times New Roman" panose="02020603050405020304" pitchFamily="18" charset="0"/>
                        </a:rPr>
                        <a:t>matplotlib</a:t>
                      </a:r>
                      <a:endParaRPr lang="en-US" sz="32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latin typeface="Pragmatica" panose="020B7200000000000000" pitchFamily="34" charset="0"/>
                          <a:ea typeface="Calibri" panose="020F0502020204030204" pitchFamily="34" charset="0"/>
                          <a:cs typeface="Times New Roman" panose="02020603050405020304" pitchFamily="18" charset="0"/>
                        </a:rPr>
                        <a:t>a popular package for data visualization</a:t>
                      </a:r>
                      <a:endParaRPr lang="en-US" sz="2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7659388"/>
                  </a:ext>
                </a:extLst>
              </a:tr>
              <a:tr h="258821">
                <a:tc>
                  <a:txBody>
                    <a:bodyPr/>
                    <a:lstStyle/>
                    <a:p>
                      <a:pPr marL="0" marR="0">
                        <a:lnSpc>
                          <a:spcPct val="107000"/>
                        </a:lnSpc>
                        <a:spcBef>
                          <a:spcPts val="0"/>
                        </a:spcBef>
                        <a:spcAft>
                          <a:spcPts val="0"/>
                        </a:spcAft>
                      </a:pPr>
                      <a:r>
                        <a:rPr lang="en-US" sz="2800" dirty="0">
                          <a:effectLst/>
                          <a:latin typeface="Consolas" panose="020B0609020204030204" pitchFamily="49" charset="0"/>
                          <a:ea typeface="Calibri" panose="020F0502020204030204" pitchFamily="34" charset="0"/>
                          <a:cs typeface="Times New Roman" panose="02020603050405020304" pitchFamily="18" charset="0"/>
                        </a:rPr>
                        <a:t>seaborn</a:t>
                      </a:r>
                      <a:endParaRPr lang="en-US" sz="32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another package for data visualization, built on top of </a:t>
                      </a:r>
                      <a:r>
                        <a:rPr lang="en-US" sz="2400" dirty="0">
                          <a:effectLst/>
                          <a:latin typeface="Consolas" panose="020B0609020204030204" pitchFamily="49" charset="0"/>
                          <a:ea typeface="Calibri" panose="020F0502020204030204" pitchFamily="34" charset="0"/>
                          <a:cs typeface="Times New Roman" panose="02020603050405020304" pitchFamily="18" charset="0"/>
                        </a:rPr>
                        <a:t>matplotlib</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and designed to work well with </a:t>
                      </a:r>
                      <a:r>
                        <a:rPr lang="en-US" sz="2400" dirty="0">
                          <a:effectLst/>
                          <a:latin typeface="Consolas" panose="020B0609020204030204" pitchFamily="49" charset="0"/>
                          <a:ea typeface="Calibri" panose="020F0502020204030204" pitchFamily="34" charset="0"/>
                          <a:cs typeface="Times New Roman" panose="02020603050405020304" pitchFamily="18" charset="0"/>
                        </a:rPr>
                        <a:t>pandas</a:t>
                      </a: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Pragmatica" panose="020B7200000000000000" pitchFamily="34" charset="0"/>
                          <a:ea typeface="Calibri" panose="020F0502020204030204" pitchFamily="34" charset="0"/>
                          <a:cs typeface="Times New Roman" panose="02020603050405020304" pitchFamily="18" charset="0"/>
                        </a:rPr>
                        <a:t> </a:t>
                      </a:r>
                      <a:endParaRPr lang="en-US" sz="2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82974"/>
                  </a:ext>
                </a:extLst>
              </a:tr>
            </a:tbl>
          </a:graphicData>
        </a:graphic>
      </p:graphicFrame>
    </p:spTree>
    <p:extLst>
      <p:ext uri="{BB962C8B-B14F-4D97-AF65-F5344CB8AC3E}">
        <p14:creationId xmlns:p14="http://schemas.microsoft.com/office/powerpoint/2010/main" val="30146858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3108543"/>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thing-3.ipynb</a:t>
            </a:r>
          </a:p>
          <a:p>
            <a:endParaRPr lang="en-US" sz="2800" b="1" dirty="0">
              <a:solidFill>
                <a:srgbClr val="CF3338"/>
              </a:solidFill>
              <a:latin typeface="Pragmatica" pitchFamily="2" charset="0"/>
            </a:endParaRPr>
          </a:p>
          <a:p>
            <a:pPr marL="514350" indent="-514350">
              <a:buAutoNum type="arabicPeriod"/>
            </a:pPr>
            <a:r>
              <a:rPr lang="en-US" sz="2800" b="1" dirty="0">
                <a:solidFill>
                  <a:srgbClr val="CF3338"/>
                </a:solidFill>
                <a:latin typeface="Pragmatica" pitchFamily="2" charset="0"/>
              </a:rPr>
              <a:t>Import from the Standard Library</a:t>
            </a:r>
          </a:p>
          <a:p>
            <a:pPr marL="514350" indent="-514350">
              <a:buAutoNum type="arabicPeriod"/>
            </a:pPr>
            <a:r>
              <a:rPr lang="en-US" sz="2800" b="1" dirty="0">
                <a:solidFill>
                  <a:srgbClr val="CF3338"/>
                </a:solidFill>
                <a:latin typeface="Pragmatica" pitchFamily="2" charset="0"/>
              </a:rPr>
              <a:t>Confirm packages available to you</a:t>
            </a:r>
          </a:p>
          <a:p>
            <a:pPr marL="514350" indent="-514350">
              <a:buAutoNum type="arabicPeriod"/>
            </a:pPr>
            <a:r>
              <a:rPr lang="en-US" sz="2800" b="1" dirty="0">
                <a:solidFill>
                  <a:srgbClr val="CF3338"/>
                </a:solidFill>
                <a:latin typeface="Pragmatica" pitchFamily="2" charset="0"/>
              </a:rPr>
              <a:t>Import and alias </a:t>
            </a:r>
            <a:r>
              <a:rPr lang="en-US" sz="2800" b="1" dirty="0">
                <a:solidFill>
                  <a:srgbClr val="CF3338"/>
                </a:solidFill>
                <a:latin typeface="Consolas" panose="020B0609020204030204" pitchFamily="49" charset="0"/>
              </a:rPr>
              <a:t>pandas</a:t>
            </a:r>
          </a:p>
          <a:p>
            <a:pPr marL="514350" indent="-514350">
              <a:buAutoNum type="arabicPeriod"/>
            </a:pPr>
            <a:endParaRPr lang="en-US" sz="2800" b="1" dirty="0">
              <a:solidFill>
                <a:srgbClr val="CF3338"/>
              </a:solidFill>
              <a:latin typeface="Pragmatica" pitchFamily="2" charset="0"/>
            </a:endParaRPr>
          </a:p>
          <a:p>
            <a:endParaRPr lang="en-US" sz="2800" b="1" dirty="0">
              <a:solidFill>
                <a:srgbClr val="CF3338"/>
              </a:solidFill>
              <a:latin typeface="Pragmatica" pitchFamily="2" charset="0"/>
            </a:endParaRPr>
          </a:p>
        </p:txBody>
      </p:sp>
    </p:spTree>
    <p:extLst>
      <p:ext uri="{BB962C8B-B14F-4D97-AF65-F5344CB8AC3E}">
        <p14:creationId xmlns:p14="http://schemas.microsoft.com/office/powerpoint/2010/main" val="13330853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2209225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4. It can augment and automate Excel</a:t>
            </a:r>
          </a:p>
        </p:txBody>
      </p:sp>
    </p:spTree>
    <p:extLst>
      <p:ext uri="{BB962C8B-B14F-4D97-AF65-F5344CB8AC3E}">
        <p14:creationId xmlns:p14="http://schemas.microsoft.com/office/powerpoint/2010/main" val="33057119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So many choices, so many use cases…</a:t>
            </a:r>
          </a:p>
        </p:txBody>
      </p:sp>
      <p:graphicFrame>
        <p:nvGraphicFramePr>
          <p:cNvPr id="5" name="Table 4">
            <a:extLst>
              <a:ext uri="{FF2B5EF4-FFF2-40B4-BE49-F238E27FC236}">
                <a16:creationId xmlns:a16="http://schemas.microsoft.com/office/drawing/2014/main" id="{E886E6FA-2AF7-4A8B-BFA5-39BAE93A3F80}"/>
              </a:ext>
            </a:extLst>
          </p:cNvPr>
          <p:cNvGraphicFramePr>
            <a:graphicFrameLocks noGrp="1"/>
          </p:cNvGraphicFramePr>
          <p:nvPr/>
        </p:nvGraphicFramePr>
        <p:xfrm>
          <a:off x="347240" y="2236772"/>
          <a:ext cx="11572065" cy="4254612"/>
        </p:xfrm>
        <a:graphic>
          <a:graphicData uri="http://schemas.openxmlformats.org/drawingml/2006/table">
            <a:tbl>
              <a:tblPr firstRow="1" firstCol="1" bandRow="1">
                <a:tableStyleId>{F2DE63D5-997A-4646-A377-4702673A728D}</a:tableStyleId>
              </a:tblPr>
              <a:tblGrid>
                <a:gridCol w="2722531">
                  <a:extLst>
                    <a:ext uri="{9D8B030D-6E8A-4147-A177-3AD203B41FA5}">
                      <a16:colId xmlns:a16="http://schemas.microsoft.com/office/drawing/2014/main" val="2384021324"/>
                    </a:ext>
                  </a:extLst>
                </a:gridCol>
                <a:gridCol w="4650328">
                  <a:extLst>
                    <a:ext uri="{9D8B030D-6E8A-4147-A177-3AD203B41FA5}">
                      <a16:colId xmlns:a16="http://schemas.microsoft.com/office/drawing/2014/main" val="3118748205"/>
                    </a:ext>
                  </a:extLst>
                </a:gridCol>
                <a:gridCol w="4199206">
                  <a:extLst>
                    <a:ext uri="{9D8B030D-6E8A-4147-A177-3AD203B41FA5}">
                      <a16:colId xmlns:a16="http://schemas.microsoft.com/office/drawing/2014/main" val="2234250270"/>
                    </a:ext>
                  </a:extLst>
                </a:gridCol>
              </a:tblGrid>
              <a:tr h="258821">
                <a:tc>
                  <a:txBody>
                    <a:bodyPr/>
                    <a:lstStyle/>
                    <a:p>
                      <a:pPr marL="0" marR="0">
                        <a:lnSpc>
                          <a:spcPct val="107000"/>
                        </a:lnSpc>
                        <a:spcBef>
                          <a:spcPts val="0"/>
                        </a:spcBef>
                        <a:spcAft>
                          <a:spcPts val="0"/>
                        </a:spcAft>
                      </a:pPr>
                      <a:r>
                        <a:rPr lang="en-US" sz="1800">
                          <a:effectLst/>
                        </a:rPr>
                        <a:t>Package</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a:effectLst/>
                        </a:rPr>
                        <a:t>Pros</a:t>
                      </a:r>
                      <a:endParaRPr lang="en-US"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tc>
                  <a:txBody>
                    <a:bodyPr/>
                    <a:lstStyle/>
                    <a:p>
                      <a:pPr marL="0" marR="0">
                        <a:lnSpc>
                          <a:spcPct val="107000"/>
                        </a:lnSpc>
                        <a:spcBef>
                          <a:spcPts val="0"/>
                        </a:spcBef>
                        <a:spcAft>
                          <a:spcPts val="0"/>
                        </a:spcAft>
                      </a:pPr>
                      <a:r>
                        <a:rPr lang="en-US" sz="1800" dirty="0">
                          <a:effectLst/>
                        </a:rPr>
                        <a:t>Cons</a:t>
                      </a:r>
                      <a:endParaRPr lang="en-US"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solidFill>
                      <a:srgbClr val="CF3338"/>
                    </a:solidFill>
                  </a:tcPr>
                </a:tc>
                <a:extLst>
                  <a:ext uri="{0D108BD9-81ED-4DB2-BD59-A6C34878D82A}">
                    <a16:rowId xmlns:a16="http://schemas.microsoft.com/office/drawing/2014/main" val="2413004774"/>
                  </a:ext>
                </a:extLst>
              </a:tr>
              <a:tr h="1075841">
                <a:tc>
                  <a:txBody>
                    <a:bodyPr/>
                    <a:lstStyle/>
                    <a:p>
                      <a:pPr marL="0" marR="0">
                        <a:lnSpc>
                          <a:spcPct val="107000"/>
                        </a:lnSpc>
                        <a:spcBef>
                          <a:spcPts val="0"/>
                        </a:spcBef>
                        <a:spcAft>
                          <a:spcPts val="0"/>
                        </a:spcAft>
                      </a:pPr>
                      <a:r>
                        <a:rPr lang="en-US" sz="2400" dirty="0" err="1">
                          <a:effectLst/>
                          <a:latin typeface="Consolas" panose="020B0609020204030204" pitchFamily="49" charset="0"/>
                        </a:rPr>
                        <a:t>xlsxwriter</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Write almost anything from Excel from Python (data, formats, workbook settings, etc.) </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Writes to Excel only/no reading</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40278"/>
                  </a:ext>
                </a:extLst>
              </a:tr>
              <a:tr h="1075841">
                <a:tc>
                  <a:txBody>
                    <a:bodyPr/>
                    <a:lstStyle/>
                    <a:p>
                      <a:pPr marL="0" marR="0">
                        <a:lnSpc>
                          <a:spcPct val="107000"/>
                        </a:lnSpc>
                        <a:spcBef>
                          <a:spcPts val="0"/>
                        </a:spcBef>
                        <a:spcAft>
                          <a:spcPts val="0"/>
                        </a:spcAft>
                      </a:pPr>
                      <a:r>
                        <a:rPr lang="en-US" sz="2400">
                          <a:effectLst/>
                          <a:latin typeface="Consolas" panose="020B0609020204030204" pitchFamily="49" charset="0"/>
                        </a:rPr>
                        <a:t>xlwings</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Feature-rich: write data/UDFs, call VBA procedures, robust debugging tools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Local Python/Excel downloads needed</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9429041"/>
                  </a:ext>
                </a:extLst>
              </a:tr>
              <a:tr h="531161">
                <a:tc>
                  <a:txBody>
                    <a:bodyPr/>
                    <a:lstStyle/>
                    <a:p>
                      <a:pPr marL="0" marR="0">
                        <a:lnSpc>
                          <a:spcPct val="107000"/>
                        </a:lnSpc>
                        <a:spcBef>
                          <a:spcPts val="0"/>
                        </a:spcBef>
                        <a:spcAft>
                          <a:spcPts val="0"/>
                        </a:spcAft>
                      </a:pPr>
                      <a:r>
                        <a:rPr lang="en-US" sz="2400">
                          <a:effectLst/>
                          <a:latin typeface="Consolas" panose="020B0609020204030204" pitchFamily="49" charset="0"/>
                        </a:rPr>
                        <a:t>openpyxl</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.xlsx</a:t>
                      </a:r>
                      <a:r>
                        <a:rPr lang="en-US" sz="2400" dirty="0">
                          <a:effectLst/>
                        </a:rPr>
                        <a:t>, </a:t>
                      </a:r>
                      <a:r>
                        <a:rPr lang="en-US" sz="2400" i="1" dirty="0">
                          <a:effectLst/>
                        </a:rPr>
                        <a:t>.</a:t>
                      </a:r>
                      <a:r>
                        <a:rPr lang="en-US" sz="2400" i="1" dirty="0" err="1">
                          <a:effectLst/>
                        </a:rPr>
                        <a:t>xlsm</a:t>
                      </a:r>
                      <a:r>
                        <a:rPr lang="en-US" sz="2400" i="1" dirty="0">
                          <a:effectLst/>
                        </a:rPr>
                        <a:t> </a:t>
                      </a:r>
                      <a:r>
                        <a:rPr lang="en-US" sz="2400" dirty="0">
                          <a:effectLst/>
                        </a:rPr>
                        <a:t>Excel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ability to edit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153270"/>
                  </a:ext>
                </a:extLst>
              </a:tr>
              <a:tr h="258821">
                <a:tc>
                  <a:txBody>
                    <a:bodyPr/>
                    <a:lstStyle/>
                    <a:p>
                      <a:pPr marL="0" marR="0">
                        <a:lnSpc>
                          <a:spcPct val="107000"/>
                        </a:lnSpc>
                        <a:spcBef>
                          <a:spcPts val="0"/>
                        </a:spcBef>
                        <a:spcAft>
                          <a:spcPts val="0"/>
                        </a:spcAft>
                      </a:pPr>
                      <a:r>
                        <a:rPr lang="en-US" sz="2400">
                          <a:effectLst/>
                          <a:latin typeface="Consolas" panose="020B0609020204030204" pitchFamily="49" charset="0"/>
                        </a:rPr>
                        <a:t>pyxlsb</a:t>
                      </a:r>
                      <a:endParaRPr lang="en-US" sz="280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Read and write </a:t>
                      </a:r>
                      <a:r>
                        <a:rPr lang="en-US" sz="2400" i="1" dirty="0">
                          <a:effectLst/>
                        </a:rPr>
                        <a:t>.</a:t>
                      </a:r>
                      <a:r>
                        <a:rPr lang="en-US" sz="2400" i="1" dirty="0" err="1">
                          <a:effectLst/>
                        </a:rPr>
                        <a:t>xlsb</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Limited features</a:t>
                      </a:r>
                      <a:endParaRPr lang="en-US"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693877"/>
                  </a:ext>
                </a:extLst>
              </a:tr>
              <a:tr h="258821">
                <a:tc>
                  <a:txBody>
                    <a:bodyPr/>
                    <a:lstStyle/>
                    <a:p>
                      <a:pPr marL="0" marR="0">
                        <a:lnSpc>
                          <a:spcPct val="107000"/>
                        </a:lnSpc>
                        <a:spcBef>
                          <a:spcPts val="0"/>
                        </a:spcBef>
                        <a:spcAft>
                          <a:spcPts val="0"/>
                        </a:spcAft>
                      </a:pPr>
                      <a:r>
                        <a:rPr lang="en-US" sz="2400" dirty="0" err="1">
                          <a:effectLst/>
                          <a:latin typeface="Consolas" panose="020B0609020204030204" pitchFamily="49" charset="0"/>
                        </a:rPr>
                        <a:t>xlrd</a:t>
                      </a:r>
                      <a:r>
                        <a:rPr lang="en-US" sz="2400" dirty="0">
                          <a:effectLst/>
                          <a:latin typeface="Consolas" panose="020B0609020204030204" pitchFamily="49" charset="0"/>
                        </a:rPr>
                        <a:t>, </a:t>
                      </a:r>
                      <a:r>
                        <a:rPr lang="en-US" sz="2400" dirty="0" err="1">
                          <a:effectLst/>
                          <a:latin typeface="Consolas" panose="020B0609020204030204" pitchFamily="49" charset="0"/>
                        </a:rPr>
                        <a:t>xlwt</a:t>
                      </a:r>
                      <a:r>
                        <a:rPr lang="en-US" sz="2400" dirty="0">
                          <a:effectLst/>
                          <a:latin typeface="Consolas" panose="020B0609020204030204" pitchFamily="49" charset="0"/>
                        </a:rPr>
                        <a:t>, </a:t>
                      </a:r>
                      <a:r>
                        <a:rPr lang="en-US" sz="2400" dirty="0" err="1">
                          <a:effectLst/>
                          <a:latin typeface="Consolas" panose="020B0609020204030204" pitchFamily="49" charset="0"/>
                        </a:rPr>
                        <a:t>xlutils</a:t>
                      </a:r>
                      <a:endParaRPr lang="en-US" sz="2800" dirty="0">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Can work with </a:t>
                      </a:r>
                      <a:r>
                        <a:rPr lang="en-US" sz="2400" i="1" dirty="0">
                          <a:effectLst/>
                        </a:rPr>
                        <a:t>.</a:t>
                      </a:r>
                      <a:r>
                        <a:rPr lang="en-US" sz="2400" i="1" dirty="0" err="1">
                          <a:effectLst/>
                        </a:rPr>
                        <a:t>xls</a:t>
                      </a:r>
                      <a:r>
                        <a:rPr lang="en-US" sz="2400" dirty="0">
                          <a:effectLst/>
                        </a:rPr>
                        <a:t> files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Limited features</a:t>
                      </a:r>
                      <a:endParaRPr lang="en-US"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2669"/>
                  </a:ext>
                </a:extLst>
              </a:tr>
            </a:tbl>
          </a:graphicData>
        </a:graphic>
      </p:graphicFrame>
    </p:spTree>
    <p:extLst>
      <p:ext uri="{BB962C8B-B14F-4D97-AF65-F5344CB8AC3E}">
        <p14:creationId xmlns:p14="http://schemas.microsoft.com/office/powerpoint/2010/main" val="31037605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2" name="AutoShape 2" descr="Python &lt;&gt; Excel workflow ">
            <a:extLst>
              <a:ext uri="{FF2B5EF4-FFF2-40B4-BE49-F238E27FC236}">
                <a16:creationId xmlns:a16="http://schemas.microsoft.com/office/drawing/2014/main" id="{91483D37-5084-4245-94A4-D861F5DF93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00B92-55F8-410A-9111-DD9A1A8C2633}"/>
              </a:ext>
            </a:extLst>
          </p:cNvPr>
          <p:cNvPicPr>
            <a:picLocks noChangeAspect="1"/>
          </p:cNvPicPr>
          <p:nvPr/>
        </p:nvPicPr>
        <p:blipFill rotWithShape="1">
          <a:blip r:embed="rId4">
            <a:extLst>
              <a:ext uri="{28A0092B-C50C-407E-A947-70E740481C1C}">
                <a14:useLocalDpi xmlns:a14="http://schemas.microsoft.com/office/drawing/2010/main" val="0"/>
              </a:ext>
            </a:extLst>
          </a:blip>
          <a:srcRect t="21762" b="20230"/>
          <a:stretch/>
        </p:blipFill>
        <p:spPr>
          <a:xfrm>
            <a:off x="353175" y="998350"/>
            <a:ext cx="11612853" cy="4420725"/>
          </a:xfrm>
          <a:prstGeom prst="rect">
            <a:avLst/>
          </a:prstGeom>
        </p:spPr>
      </p:pic>
    </p:spTree>
    <p:extLst>
      <p:ext uri="{BB962C8B-B14F-4D97-AF65-F5344CB8AC3E}">
        <p14:creationId xmlns:p14="http://schemas.microsoft.com/office/powerpoint/2010/main" val="34192889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11844760" cy="1015663"/>
          </a:xfrm>
          <a:prstGeom prst="rect">
            <a:avLst/>
          </a:prstGeom>
          <a:noFill/>
        </p:spPr>
        <p:txBody>
          <a:bodyPr wrap="square" rtlCol="0">
            <a:spAutoFit/>
          </a:bodyPr>
          <a:lstStyle/>
          <a:p>
            <a:r>
              <a:rPr lang="en-US" sz="6000" dirty="0">
                <a:latin typeface="Aliens &amp; cows" panose="00000500000000000000" pitchFamily="2" charset="0"/>
              </a:rPr>
              <a:t>You’re not leaving the stack…</a:t>
            </a:r>
          </a:p>
        </p:txBody>
      </p:sp>
      <p:pic>
        <p:nvPicPr>
          <p:cNvPr id="3074" name="Picture 2" descr="text over a background picture of a person posing for the camera">
            <a:extLst>
              <a:ext uri="{FF2B5EF4-FFF2-40B4-BE49-F238E27FC236}">
                <a16:creationId xmlns:a16="http://schemas.microsoft.com/office/drawing/2014/main" id="{3F3EB0D1-A469-44EF-9527-27EB893C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806" y="1316904"/>
            <a:ext cx="6029325" cy="3752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02035A-818C-4764-BD01-AFD799E9B16D}"/>
              </a:ext>
            </a:extLst>
          </p:cNvPr>
          <p:cNvPicPr>
            <a:picLocks noChangeAspect="1"/>
          </p:cNvPicPr>
          <p:nvPr/>
        </p:nvPicPr>
        <p:blipFill>
          <a:blip r:embed="rId5"/>
          <a:stretch>
            <a:fillRect/>
          </a:stretch>
        </p:blipFill>
        <p:spPr>
          <a:xfrm>
            <a:off x="347240" y="1383785"/>
            <a:ext cx="4443846" cy="1867199"/>
          </a:xfrm>
          <a:prstGeom prst="rect">
            <a:avLst/>
          </a:prstGeom>
        </p:spPr>
      </p:pic>
      <p:pic>
        <p:nvPicPr>
          <p:cNvPr id="4" name="Picture 3" descr="A bird with text above it&#10;&#10;Description automatically generated with low confidence">
            <a:extLst>
              <a:ext uri="{FF2B5EF4-FFF2-40B4-BE49-F238E27FC236}">
                <a16:creationId xmlns:a16="http://schemas.microsoft.com/office/drawing/2014/main" id="{B5652947-6F3C-476E-89D8-CF13E764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183" y="3298697"/>
            <a:ext cx="2631049" cy="3445915"/>
          </a:xfrm>
          <a:prstGeom prst="rect">
            <a:avLst/>
          </a:prstGeom>
        </p:spPr>
      </p:pic>
    </p:spTree>
    <p:extLst>
      <p:ext uri="{BB962C8B-B14F-4D97-AF65-F5344CB8AC3E}">
        <p14:creationId xmlns:p14="http://schemas.microsoft.com/office/powerpoint/2010/main" val="283738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711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6797209" y="176372"/>
            <a:ext cx="5191591" cy="3077766"/>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2. “EXCEL ONLY DOES STRUCTURED DATA”</a:t>
            </a:r>
          </a:p>
        </p:txBody>
      </p:sp>
      <p:pic>
        <p:nvPicPr>
          <p:cNvPr id="4098" name="Picture 2" descr="Grid, Isolation, Table, Lamp, Beetle, Ladybug, Window">
            <a:extLst>
              <a:ext uri="{FF2B5EF4-FFF2-40B4-BE49-F238E27FC236}">
                <a16:creationId xmlns:a16="http://schemas.microsoft.com/office/drawing/2014/main" id="{44AE2A13-EBA4-4F07-8D67-3B76D0A8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27"/>
            <a:ext cx="6682966" cy="34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3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anose="020B0403040502020204"/>
              </a:rPr>
              <a:t>5. It’s not worth panicking over</a:t>
            </a:r>
          </a:p>
        </p:txBody>
      </p:sp>
    </p:spTree>
    <p:extLst>
      <p:ext uri="{BB962C8B-B14F-4D97-AF65-F5344CB8AC3E}">
        <p14:creationId xmlns:p14="http://schemas.microsoft.com/office/powerpoint/2010/main" val="40061937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4420" y="0"/>
            <a:ext cx="561758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7489" y="0"/>
            <a:ext cx="4120587" cy="1446550"/>
          </a:xfrm>
          <a:prstGeom prst="rect">
            <a:avLst/>
          </a:prstGeom>
          <a:noFill/>
        </p:spPr>
        <p:txBody>
          <a:bodyPr wrap="square" rtlCol="0">
            <a:spAutoFit/>
          </a:bodyPr>
          <a:lstStyle/>
          <a:p>
            <a:r>
              <a:rPr lang="en-US" sz="88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0386349" y="5029795"/>
            <a:ext cx="1805651" cy="1991719"/>
          </a:xfrm>
          <a:prstGeom prst="rect">
            <a:avLst/>
          </a:prstGeom>
        </p:spPr>
      </p:pic>
      <p:sp>
        <p:nvSpPr>
          <p:cNvPr id="3" name="TextBox 2"/>
          <p:cNvSpPr txBox="1"/>
          <p:nvPr/>
        </p:nvSpPr>
        <p:spPr>
          <a:xfrm>
            <a:off x="173620" y="219919"/>
            <a:ext cx="6285903" cy="1815882"/>
          </a:xfrm>
          <a:prstGeom prst="rect">
            <a:avLst/>
          </a:prstGeom>
          <a:noFill/>
        </p:spPr>
        <p:txBody>
          <a:bodyPr wrap="square" rtlCol="0">
            <a:spAutoFit/>
          </a:bodyPr>
          <a:lstStyle/>
          <a:p>
            <a:r>
              <a:rPr lang="en-US" sz="2800" b="1" dirty="0">
                <a:solidFill>
                  <a:srgbClr val="CF3338"/>
                </a:solidFill>
                <a:latin typeface="Pragmatica" pitchFamily="2" charset="0"/>
              </a:rPr>
              <a:t>File: </a:t>
            </a:r>
            <a:r>
              <a:rPr lang="en-US" sz="2800" b="1" dirty="0">
                <a:solidFill>
                  <a:srgbClr val="CF3338"/>
                </a:solidFill>
                <a:latin typeface="Consolas" panose="020B0609020204030204" pitchFamily="49" charset="0"/>
              </a:rPr>
              <a:t>thing-5.ipynb</a:t>
            </a:r>
            <a:br>
              <a:rPr lang="en-US" sz="2800" b="1" dirty="0">
                <a:solidFill>
                  <a:srgbClr val="CF3338"/>
                </a:solidFill>
                <a:latin typeface="Pragmatica" pitchFamily="2" charset="0"/>
              </a:rPr>
            </a:br>
            <a:endParaRPr lang="en-US" sz="2800" b="1" dirty="0">
              <a:solidFill>
                <a:srgbClr val="CF3338"/>
              </a:solidFill>
              <a:latin typeface="Pragmatica" pitchFamily="2" charset="0"/>
            </a:endParaRPr>
          </a:p>
          <a:p>
            <a:r>
              <a:rPr lang="en-US" sz="2800" b="1" dirty="0">
                <a:solidFill>
                  <a:srgbClr val="CF3338"/>
                </a:solidFill>
                <a:latin typeface="Pragmatica" panose="020B0403040502020204"/>
              </a:rPr>
              <a:t>Some ways to get help from right inside </a:t>
            </a:r>
            <a:r>
              <a:rPr lang="en-US" sz="2800" b="1" dirty="0" err="1">
                <a:solidFill>
                  <a:srgbClr val="CF3338"/>
                </a:solidFill>
                <a:latin typeface="Pragmatica" panose="020B0403040502020204"/>
              </a:rPr>
              <a:t>Jupyter</a:t>
            </a:r>
            <a:r>
              <a:rPr lang="en-US" sz="2800" b="1" dirty="0">
                <a:solidFill>
                  <a:srgbClr val="CF3338"/>
                </a:solidFill>
                <a:latin typeface="Pragmatica" panose="020B0403040502020204"/>
              </a:rPr>
              <a:t>…</a:t>
            </a:r>
          </a:p>
        </p:txBody>
      </p:sp>
    </p:spTree>
    <p:extLst>
      <p:ext uri="{BB962C8B-B14F-4D97-AF65-F5344CB8AC3E}">
        <p14:creationId xmlns:p14="http://schemas.microsoft.com/office/powerpoint/2010/main" val="26778729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Finale</a:t>
            </a:r>
          </a:p>
        </p:txBody>
      </p:sp>
    </p:spTree>
    <p:extLst>
      <p:ext uri="{BB962C8B-B14F-4D97-AF65-F5344CB8AC3E}">
        <p14:creationId xmlns:p14="http://schemas.microsoft.com/office/powerpoint/2010/main" val="29529859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rotWithShape="1">
          <a:blip r:embed="rId3">
            <a:alphaModFix/>
          </a:blip>
          <a:srcRect t="7398"/>
          <a:stretch/>
        </p:blipFill>
        <p:spPr>
          <a:xfrm>
            <a:off x="1" y="0"/>
            <a:ext cx="12192001" cy="7113232"/>
          </a:xfrm>
          <a:prstGeom prst="rect">
            <a:avLst/>
          </a:prstGeom>
          <a:noFill/>
          <a:ln>
            <a:noFill/>
          </a:ln>
        </p:spPr>
      </p:pic>
      <p:pic>
        <p:nvPicPr>
          <p:cNvPr id="446" name="Google Shape;446;p51"/>
          <p:cNvPicPr preferRelativeResize="0"/>
          <p:nvPr/>
        </p:nvPicPr>
        <p:blipFill rotWithShape="1">
          <a:blip r:embed="rId4">
            <a:alphaModFix/>
          </a:blip>
          <a:srcRect r="63534"/>
          <a:stretch/>
        </p:blipFill>
        <p:spPr>
          <a:xfrm>
            <a:off x="11542433" y="6524401"/>
            <a:ext cx="531936" cy="483433"/>
          </a:xfrm>
          <a:prstGeom prst="rect">
            <a:avLst/>
          </a:prstGeom>
          <a:noFill/>
          <a:ln>
            <a:noFill/>
          </a:ln>
        </p:spPr>
      </p:pic>
      <p:sp>
        <p:nvSpPr>
          <p:cNvPr id="447" name="Google Shape;447;p51"/>
          <p:cNvSpPr txBox="1">
            <a:spLocks noGrp="1"/>
          </p:cNvSpPr>
          <p:nvPr>
            <p:ph type="title"/>
          </p:nvPr>
        </p:nvSpPr>
        <p:spPr>
          <a:xfrm>
            <a:off x="672167" y="335300"/>
            <a:ext cx="10834000" cy="1651600"/>
          </a:xfrm>
          <a:prstGeom prst="rect">
            <a:avLst/>
          </a:prstGeom>
        </p:spPr>
        <p:txBody>
          <a:bodyPr spcFirstLastPara="1" vert="horz" wrap="square" lIns="0" tIns="0" rIns="0" bIns="0" rtlCol="0" anchor="t" anchorCtr="0">
            <a:noAutofit/>
          </a:bodyPr>
          <a:lstStyle/>
          <a:p>
            <a:pPr>
              <a:spcBef>
                <a:spcPts val="0"/>
              </a:spcBef>
            </a:pPr>
            <a:r>
              <a:rPr lang="en" dirty="0">
                <a:solidFill>
                  <a:schemeClr val="lt1"/>
                </a:solidFill>
                <a:latin typeface="Pragmatica" panose="020B7200000000000000" pitchFamily="34" charset="0"/>
              </a:rPr>
              <a:t>Let’s play DataBaseball!</a:t>
            </a:r>
            <a:br>
              <a:rPr lang="en" dirty="0">
                <a:solidFill>
                  <a:schemeClr val="lt1"/>
                </a:solidFill>
                <a:latin typeface="Pragmatica" panose="020B7200000000000000" pitchFamily="34" charset="0"/>
              </a:rPr>
            </a:br>
            <a:r>
              <a:rPr lang="en-US" dirty="0">
                <a:solidFill>
                  <a:schemeClr val="lt1"/>
                </a:solidFill>
                <a:latin typeface="Consolas" panose="020B0609020204030204" pitchFamily="49" charset="0"/>
              </a:rPr>
              <a:t>d</a:t>
            </a:r>
            <a:r>
              <a:rPr lang="en" dirty="0">
                <a:solidFill>
                  <a:schemeClr val="lt1"/>
                </a:solidFill>
                <a:latin typeface="Consolas" panose="020B0609020204030204" pitchFamily="49" charset="0"/>
              </a:rPr>
              <a:t>ata-baseball.ipynb</a:t>
            </a:r>
            <a:endParaRPr dirty="0">
              <a:solidFill>
                <a:schemeClr val="lt1"/>
              </a:solidFill>
              <a:latin typeface="Consolas" panose="020B0609020204030204" pitchFamily="49" charset="0"/>
            </a:endParaRPr>
          </a:p>
        </p:txBody>
      </p:sp>
      <p:sp>
        <p:nvSpPr>
          <p:cNvPr id="448" name="Google Shape;448;p51"/>
          <p:cNvSpPr txBox="1"/>
          <p:nvPr/>
        </p:nvSpPr>
        <p:spPr>
          <a:xfrm>
            <a:off x="9099200"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1. Import the data</a:t>
            </a:r>
            <a:endParaRPr sz="2400" b="1" dirty="0">
              <a:solidFill>
                <a:schemeClr val="lt1"/>
              </a:solidFill>
              <a:latin typeface="Pragmatica" panose="020B7200000000000000" pitchFamily="34" charset="0"/>
              <a:ea typeface="Inter"/>
              <a:cs typeface="Inter"/>
              <a:sym typeface="Inter"/>
            </a:endParaRPr>
          </a:p>
        </p:txBody>
      </p:sp>
      <p:sp>
        <p:nvSpPr>
          <p:cNvPr id="449" name="Google Shape;449;p51"/>
          <p:cNvSpPr txBox="1"/>
          <p:nvPr/>
        </p:nvSpPr>
        <p:spPr>
          <a:xfrm>
            <a:off x="4686433" y="1739001"/>
            <a:ext cx="24972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2. Profile the data</a:t>
            </a:r>
            <a:endParaRPr sz="2400" b="1" dirty="0">
              <a:solidFill>
                <a:schemeClr val="lt1"/>
              </a:solidFill>
              <a:latin typeface="Pragmatica" panose="020B7200000000000000" pitchFamily="34" charset="0"/>
              <a:ea typeface="Inter"/>
              <a:cs typeface="Inter"/>
              <a:sym typeface="Inter"/>
            </a:endParaRPr>
          </a:p>
        </p:txBody>
      </p:sp>
      <p:sp>
        <p:nvSpPr>
          <p:cNvPr id="450" name="Google Shape;450;p51"/>
          <p:cNvSpPr txBox="1"/>
          <p:nvPr/>
        </p:nvSpPr>
        <p:spPr>
          <a:xfrm>
            <a:off x="305567" y="3276134"/>
            <a:ext cx="2790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3. Analyze the data</a:t>
            </a:r>
            <a:endParaRPr sz="2400" b="1" dirty="0">
              <a:solidFill>
                <a:schemeClr val="lt1"/>
              </a:solidFill>
              <a:latin typeface="Pragmatica" panose="020B7200000000000000" pitchFamily="34" charset="0"/>
              <a:ea typeface="Inter"/>
              <a:cs typeface="Inter"/>
              <a:sym typeface="Inter"/>
            </a:endParaRPr>
          </a:p>
        </p:txBody>
      </p:sp>
      <p:sp>
        <p:nvSpPr>
          <p:cNvPr id="451" name="Google Shape;451;p51"/>
          <p:cNvSpPr txBox="1"/>
          <p:nvPr/>
        </p:nvSpPr>
        <p:spPr>
          <a:xfrm>
            <a:off x="4505867" y="5771768"/>
            <a:ext cx="3542400" cy="984845"/>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lt1"/>
                </a:solidFill>
                <a:latin typeface="Pragmatica" panose="020B7200000000000000" pitchFamily="34" charset="0"/>
                <a:ea typeface="Inter"/>
                <a:cs typeface="Inter"/>
                <a:sym typeface="Inter"/>
              </a:rPr>
              <a:t>4. Export results to Excel</a:t>
            </a:r>
            <a:endParaRPr sz="2400" b="1" dirty="0">
              <a:solidFill>
                <a:schemeClr val="lt1"/>
              </a:solidFill>
              <a:latin typeface="Pragmatica" panose="020B7200000000000000" pitchFamily="34" charset="0"/>
              <a:ea typeface="Inter"/>
              <a:cs typeface="Inter"/>
              <a:sym typeface="Inte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 about Python?</a:t>
            </a:r>
          </a:p>
        </p:txBody>
      </p:sp>
    </p:spTree>
    <p:extLst>
      <p:ext uri="{BB962C8B-B14F-4D97-AF65-F5344CB8AC3E}">
        <p14:creationId xmlns:p14="http://schemas.microsoft.com/office/powerpoint/2010/main" val="635124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7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1107996"/>
          </a:xfrm>
          <a:prstGeom prst="rect">
            <a:avLst/>
          </a:prstGeom>
          <a:noFill/>
        </p:spPr>
        <p:txBody>
          <a:bodyPr wrap="square" rtlCol="0">
            <a:spAutoFit/>
          </a:bodyPr>
          <a:lstStyle/>
          <a:p>
            <a:r>
              <a:rPr lang="en-US" sz="6600" b="1" dirty="0">
                <a:solidFill>
                  <a:schemeClr val="bg1"/>
                </a:solidFill>
                <a:latin typeface="Pragmatica" pitchFamily="2" charset="0"/>
              </a:rPr>
              <a:t>Conclusion</a:t>
            </a:r>
          </a:p>
        </p:txBody>
      </p:sp>
    </p:spTree>
    <p:extLst>
      <p:ext uri="{BB962C8B-B14F-4D97-AF65-F5344CB8AC3E}">
        <p14:creationId xmlns:p14="http://schemas.microsoft.com/office/powerpoint/2010/main" val="36286790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03114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Recap</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 sticking with you?</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do you hope to use soon?</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What isn’t clear now? (Or, what </a:t>
            </a:r>
            <a:r>
              <a:rPr lang="en-US" sz="2800" i="1" dirty="0">
                <a:solidFill>
                  <a:srgbClr val="707070"/>
                </a:solidFill>
                <a:latin typeface="Pragmatica" panose="020B0403040502020204" pitchFamily="34" charset="0"/>
              </a:rPr>
              <a:t>is </a:t>
            </a:r>
            <a:r>
              <a:rPr lang="en-US" sz="2800" dirty="0">
                <a:solidFill>
                  <a:srgbClr val="707070"/>
                </a:solidFill>
                <a:latin typeface="Pragmatica" panose="020B0403040502020204" pitchFamily="34" charset="0"/>
              </a:rPr>
              <a:t>clear?)</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9929066-87F4-36C2-B0C4-8DB402801600}"/>
              </a:ext>
            </a:extLst>
          </p:cNvPr>
          <p:cNvPicPr>
            <a:picLocks noChangeAspect="1"/>
          </p:cNvPicPr>
          <p:nvPr/>
        </p:nvPicPr>
        <p:blipFill>
          <a:blip r:embed="rId3"/>
          <a:stretch>
            <a:fillRect/>
          </a:stretch>
        </p:blipFill>
        <p:spPr>
          <a:xfrm>
            <a:off x="0" y="3276600"/>
            <a:ext cx="12192000" cy="2592784"/>
          </a:xfrm>
          <a:prstGeom prst="rect">
            <a:avLst/>
          </a:prstGeom>
        </p:spPr>
      </p:pic>
    </p:spTree>
    <p:extLst>
      <p:ext uri="{BB962C8B-B14F-4D97-AF65-F5344CB8AC3E}">
        <p14:creationId xmlns:p14="http://schemas.microsoft.com/office/powerpoint/2010/main" val="5748213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1384995"/>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Event survey: </a:t>
            </a:r>
            <a:r>
              <a:rPr lang="en-US" sz="2800" b="1" dirty="0">
                <a:solidFill>
                  <a:srgbClr val="707070"/>
                </a:solidFill>
                <a:latin typeface="Pragmatica" panose="020B0403040502020204" pitchFamily="34" charset="0"/>
                <a:hlinkClick r:id="rId4"/>
              </a:rPr>
              <a:t>https://forms.office.com/r/0ZnD0LxpZy</a:t>
            </a:r>
            <a:endParaRPr lang="en-US" sz="2800" b="1" dirty="0">
              <a:solidFill>
                <a:srgbClr val="707070"/>
              </a:solidFill>
              <a:latin typeface="Pragmatica" panose="020B0403040502020204" pitchFamily="34" charset="0"/>
            </a:endParaRPr>
          </a:p>
          <a:p>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23120718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2369880"/>
          </a:xfrm>
          <a:prstGeom prst="rect">
            <a:avLst/>
          </a:prstGeom>
          <a:noFill/>
        </p:spPr>
        <p:txBody>
          <a:bodyPr wrap="square" rtlCol="0">
            <a:spAutoFit/>
          </a:bodyPr>
          <a:lstStyle/>
          <a:p>
            <a:r>
              <a:rPr lang="en-US" sz="3600" b="1" dirty="0">
                <a:solidFill>
                  <a:srgbClr val="707070"/>
                </a:solidFill>
                <a:latin typeface="Pragmatica" panose="020B0403040502020204" pitchFamily="34" charset="0"/>
              </a:rPr>
              <a:t>THANK YOU</a:t>
            </a:r>
          </a:p>
          <a:p>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4"/>
              </a:rPr>
              <a:t>george@stringfestanalytics.com</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5"/>
              </a:rPr>
              <a:t>linkedin.com/in/gjmount</a:t>
            </a:r>
            <a:endParaRPr lang="en-US" sz="2800" b="1" dirty="0">
              <a:solidFill>
                <a:srgbClr val="707070"/>
              </a:solidFill>
              <a:latin typeface="Pragmatica" panose="020B0403040502020204" pitchFamily="34" charset="0"/>
            </a:endParaRPr>
          </a:p>
          <a:p>
            <a:r>
              <a:rPr lang="en-US" sz="2800" b="1" dirty="0">
                <a:solidFill>
                  <a:srgbClr val="707070"/>
                </a:solidFill>
                <a:latin typeface="Pragmatica" panose="020B0403040502020204" pitchFamily="34" charset="0"/>
                <a:hlinkClick r:id="rId6"/>
              </a:rPr>
              <a:t>stringfestanalytics.com/contact  </a:t>
            </a:r>
            <a:endParaRPr lang="en-US" sz="2800" b="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3712320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Follow along</a:t>
            </a:r>
          </a:p>
        </p:txBody>
      </p:sp>
      <p:sp>
        <p:nvSpPr>
          <p:cNvPr id="3" name="TextBox 2"/>
          <p:cNvSpPr txBox="1"/>
          <p:nvPr/>
        </p:nvSpPr>
        <p:spPr>
          <a:xfrm>
            <a:off x="462988" y="1365813"/>
            <a:ext cx="824558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707070"/>
                </a:solidFill>
                <a:latin typeface="Pragmatica" panose="020B0403040502020204" pitchFamily="34" charset="0"/>
              </a:rPr>
              <a:t>Download resources: </a:t>
            </a:r>
            <a:r>
              <a:rPr lang="en-US" sz="2800" dirty="0">
                <a:solidFill>
                  <a:srgbClr val="707070"/>
                </a:solidFill>
                <a:latin typeface="Pragmatica" panose="020B0403040502020204" pitchFamily="34" charset="0"/>
                <a:hlinkClick r:id="rId4"/>
              </a:rPr>
              <a:t>https://swiy.co/mv-download</a:t>
            </a:r>
            <a:r>
              <a:rPr lang="en-US" sz="2800" dirty="0">
                <a:solidFill>
                  <a:srgbClr val="707070"/>
                </a:solidFill>
                <a:latin typeface="Pragmatica" panose="020B0403040502020204" pitchFamily="34" charset="0"/>
              </a:rPr>
              <a:t>  </a:t>
            </a:r>
          </a:p>
          <a:p>
            <a:pPr marL="742950" lvl="1" indent="-285750">
              <a:buFont typeface="Arial" panose="020B0604020202020204" pitchFamily="34" charset="0"/>
              <a:buChar char="•"/>
            </a:pPr>
            <a:r>
              <a:rPr lang="en-US" sz="2800" dirty="0">
                <a:solidFill>
                  <a:srgbClr val="707070"/>
                </a:solidFill>
                <a:latin typeface="Pragmatica" panose="020B0403040502020204" pitchFamily="34" charset="0"/>
              </a:rPr>
              <a:t>Unzip folder</a:t>
            </a:r>
          </a:p>
        </p:txBody>
      </p:sp>
    </p:spTree>
    <p:extLst>
      <p:ext uri="{BB962C8B-B14F-4D97-AF65-F5344CB8AC3E}">
        <p14:creationId xmlns:p14="http://schemas.microsoft.com/office/powerpoint/2010/main" val="18327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965842" y="1803401"/>
            <a:ext cx="5384158" cy="5396414"/>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Access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ea typeface="Roboto Mono" pitchFamily="2" charset="0"/>
              </a:rPr>
              <a:t>.txt</a:t>
            </a:r>
            <a:r>
              <a:rPr lang="en-US" sz="3600" spc="107" dirty="0">
                <a:solidFill>
                  <a:srgbClr val="000000"/>
                </a:solidFill>
                <a:latin typeface="Gidole" panose="02000503000000000000" pitchFamily="50" charset="0"/>
              </a:rPr>
              <a:t> and </a:t>
            </a:r>
            <a:r>
              <a:rPr lang="en-US" sz="3600" spc="107" dirty="0">
                <a:solidFill>
                  <a:srgbClr val="000000"/>
                </a:solidFill>
                <a:latin typeface="Gidole" panose="02000503000000000000" pitchFamily="50" charset="0"/>
                <a:ea typeface="Roboto Mono" pitchFamily="2" charset="0"/>
              </a:rPr>
              <a:t>.csv</a:t>
            </a:r>
            <a:r>
              <a:rPr lang="en-US" sz="3600" spc="107" dirty="0">
                <a:solidFill>
                  <a:srgbClr val="000000"/>
                </a:solidFill>
                <a:latin typeface="Gidole" panose="02000503000000000000" pitchFamily="50" charset="0"/>
              </a:rPr>
              <a:t> files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SQL Server &amp; other relational databases</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XML, HTML &amp; Web data</a:t>
            </a:r>
            <a:br>
              <a:rPr lang="en-US" sz="2667" spc="107" dirty="0">
                <a:solidFill>
                  <a:srgbClr val="000000"/>
                </a:solidFill>
                <a:latin typeface="Gidole" panose="02000503000000000000" pitchFamily="50" charset="0"/>
              </a:rPr>
            </a:br>
            <a:endParaRPr lang="en-US" sz="2667" spc="107" dirty="0">
              <a:solidFill>
                <a:srgbClr val="000000"/>
              </a:solidFill>
              <a:latin typeface="Gidole" panose="02000503000000000000" pitchFamily="50" charset="0"/>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2" name="TextBox 4">
            <a:extLst>
              <a:ext uri="{FF2B5EF4-FFF2-40B4-BE49-F238E27FC236}">
                <a16:creationId xmlns:a16="http://schemas.microsoft.com/office/drawing/2014/main" id="{71BA053E-E136-4594-B75B-B9B532460B87}"/>
              </a:ext>
            </a:extLst>
          </p:cNvPr>
          <p:cNvSpPr txBox="1"/>
          <p:nvPr/>
        </p:nvSpPr>
        <p:spPr>
          <a:xfrm>
            <a:off x="6096000" y="1803400"/>
            <a:ext cx="5384158" cy="4842416"/>
          </a:xfrm>
          <a:prstGeom prst="rect">
            <a:avLst/>
          </a:prstGeom>
        </p:spPr>
        <p:txBody>
          <a:bodyPr wrap="square" lIns="0" tIns="0" rIns="0" bIns="0" rtlCol="0" anchor="t">
            <a:spAutoFit/>
          </a:bodyPr>
          <a:lstStyle/>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SharePoint</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a:solidFill>
                  <a:srgbClr val="000000"/>
                </a:solidFill>
                <a:latin typeface="Gidole" panose="02000503000000000000" pitchFamily="50" charset="0"/>
              </a:rPr>
              <a:t>Hadoop</a:t>
            </a: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spc="107" dirty="0" err="1">
                <a:solidFill>
                  <a:srgbClr val="000000"/>
                </a:solidFill>
                <a:latin typeface="Gidole" panose="02000503000000000000" pitchFamily="50" charset="0"/>
              </a:rPr>
              <a:t>oData</a:t>
            </a: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endParaRPr lang="en-US" sz="3600" spc="107" dirty="0">
              <a:solidFill>
                <a:srgbClr val="000000"/>
              </a:solidFill>
              <a:latin typeface="Gidole" panose="02000503000000000000" pitchFamily="50" charset="0"/>
            </a:endParaRPr>
          </a:p>
          <a:p>
            <a:pPr marL="480931" lvl="1" indent="-304815">
              <a:buFont typeface="Arial" panose="020B0604020202020204" pitchFamily="34" charset="0"/>
              <a:buChar char="•"/>
            </a:pPr>
            <a:r>
              <a:rPr lang="en-US" sz="3600" i="1" spc="107" dirty="0">
                <a:solidFill>
                  <a:srgbClr val="000000"/>
                </a:solidFill>
                <a:latin typeface="Gidole" panose="02000503000000000000" pitchFamily="50" charset="0"/>
              </a:rPr>
              <a:t>Combinations of the above…</a:t>
            </a:r>
            <a:br>
              <a:rPr lang="en-US" sz="2667" i="1" spc="107" dirty="0">
                <a:solidFill>
                  <a:srgbClr val="000000"/>
                </a:solidFill>
                <a:latin typeface="Gidole" panose="02000503000000000000" pitchFamily="50" charset="0"/>
              </a:rPr>
            </a:br>
            <a:endParaRPr lang="en-US" sz="2667" i="1" spc="107" dirty="0">
              <a:solidFill>
                <a:srgbClr val="000000"/>
              </a:solidFill>
              <a:latin typeface="Gidole" panose="02000503000000000000" pitchFamily="50" charset="0"/>
            </a:endParaRPr>
          </a:p>
        </p:txBody>
      </p:sp>
    </p:spTree>
    <p:extLst>
      <p:ext uri="{BB962C8B-B14F-4D97-AF65-F5344CB8AC3E}">
        <p14:creationId xmlns:p14="http://schemas.microsoft.com/office/powerpoint/2010/main" val="34268369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BONUS! LINEAR REGRESSION</a:t>
            </a:r>
          </a:p>
        </p:txBody>
      </p:sp>
    </p:spTree>
    <p:extLst>
      <p:ext uri="{BB962C8B-B14F-4D97-AF65-F5344CB8AC3E}">
        <p14:creationId xmlns:p14="http://schemas.microsoft.com/office/powerpoint/2010/main" val="10103372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762000" y="1946317"/>
            <a:ext cx="10414196" cy="1586973"/>
          </a:xfrm>
          <a:prstGeom prst="rect">
            <a:avLst/>
          </a:prstGeom>
        </p:spPr>
        <p:txBody>
          <a:bodyPr wrap="square" lIns="0" tIns="0" rIns="0" bIns="0" rtlCol="0" anchor="t">
            <a:spAutoFit/>
          </a:bodyPr>
          <a:lstStyle/>
          <a:p>
            <a:pPr algn="ctr">
              <a:lnSpc>
                <a:spcPct val="150000"/>
              </a:lnSpc>
            </a:pPr>
            <a:r>
              <a:rPr lang="en-US" sz="7667" spc="250" dirty="0">
                <a:solidFill>
                  <a:srgbClr val="000000"/>
                </a:solidFill>
                <a:latin typeface="League Spartan Bold"/>
              </a:rPr>
              <a:t>PEARSON CORRELATION</a:t>
            </a:r>
          </a:p>
        </p:txBody>
      </p:sp>
    </p:spTree>
    <p:extLst>
      <p:ext uri="{BB962C8B-B14F-4D97-AF65-F5344CB8AC3E}">
        <p14:creationId xmlns:p14="http://schemas.microsoft.com/office/powerpoint/2010/main" val="380705753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1569660"/>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Two variables are normally distributed</a:t>
            </a:r>
          </a:p>
          <a:p>
            <a:pPr marL="495325" indent="-495325">
              <a:buAutoNum type="arabicPeriod"/>
            </a:pPr>
            <a:r>
              <a:rPr lang="en-US" sz="3200" dirty="0">
                <a:latin typeface="Gidole" panose="02000503000000000000" pitchFamily="2" charset="0"/>
              </a:rPr>
              <a:t>Relationship between two variables is linear</a:t>
            </a:r>
          </a:p>
          <a:p>
            <a:pPr marL="495325" indent="-495325">
              <a:buAutoNum type="arabicPeriod"/>
            </a:pPr>
            <a:r>
              <a:rPr lang="en-US" sz="3200" dirty="0">
                <a:latin typeface="Gidole" panose="02000503000000000000" pitchFamily="2" charset="0"/>
              </a:rPr>
              <a:t>No influential cases	</a:t>
            </a:r>
          </a:p>
        </p:txBody>
      </p:sp>
    </p:spTree>
    <p:extLst>
      <p:ext uri="{BB962C8B-B14F-4D97-AF65-F5344CB8AC3E}">
        <p14:creationId xmlns:p14="http://schemas.microsoft.com/office/powerpoint/2010/main" val="27078437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320702" y="952497"/>
            <a:ext cx="9956800" cy="584775"/>
          </a:xfrm>
          <a:prstGeom prst="rect">
            <a:avLst/>
          </a:prstGeom>
          <a:noFill/>
        </p:spPr>
        <p:txBody>
          <a:bodyPr wrap="square" rtlCol="0">
            <a:spAutoFit/>
          </a:bodyPr>
          <a:lstStyle/>
          <a:p>
            <a:pPr algn="ctr"/>
            <a:r>
              <a:rPr lang="en-US" sz="3200" dirty="0">
                <a:latin typeface="Gidole" panose="02000503000000000000" pitchFamily="2" charset="0"/>
              </a:rPr>
              <a:t>Use this rule of thumb for now:</a:t>
            </a:r>
          </a:p>
        </p:txBody>
      </p:sp>
      <p:graphicFrame>
        <p:nvGraphicFramePr>
          <p:cNvPr id="9" name="Table 4">
            <a:extLst>
              <a:ext uri="{FF2B5EF4-FFF2-40B4-BE49-F238E27FC236}">
                <a16:creationId xmlns:a16="http://schemas.microsoft.com/office/drawing/2014/main" id="{7A6AD3B0-53EC-43A3-8036-A2B3D59CE6EC}"/>
              </a:ext>
            </a:extLst>
          </p:cNvPr>
          <p:cNvGraphicFramePr>
            <a:graphicFrameLocks noGrp="1"/>
          </p:cNvGraphicFramePr>
          <p:nvPr/>
        </p:nvGraphicFramePr>
        <p:xfrm>
          <a:off x="620880" y="1600292"/>
          <a:ext cx="10109200" cy="5135880"/>
        </p:xfrm>
        <a:graphic>
          <a:graphicData uri="http://schemas.openxmlformats.org/drawingml/2006/table">
            <a:tbl>
              <a:tblPr firstRow="1" bandRow="1">
                <a:tableStyleId>{21E4AEA4-8DFA-4A89-87EB-49C32662AFE0}</a:tableStyleId>
              </a:tblPr>
              <a:tblGrid>
                <a:gridCol w="2590482">
                  <a:extLst>
                    <a:ext uri="{9D8B030D-6E8A-4147-A177-3AD203B41FA5}">
                      <a16:colId xmlns:a16="http://schemas.microsoft.com/office/drawing/2014/main" val="1509198100"/>
                    </a:ext>
                  </a:extLst>
                </a:gridCol>
                <a:gridCol w="7518718">
                  <a:extLst>
                    <a:ext uri="{9D8B030D-6E8A-4147-A177-3AD203B41FA5}">
                      <a16:colId xmlns:a16="http://schemas.microsoft.com/office/drawing/2014/main" val="389150248"/>
                    </a:ext>
                  </a:extLst>
                </a:gridCol>
              </a:tblGrid>
              <a:tr h="873760">
                <a:tc>
                  <a:txBody>
                    <a:bodyPr/>
                    <a:lstStyle/>
                    <a:p>
                      <a:pPr algn="ctr">
                        <a:lnSpc>
                          <a:spcPct val="100000"/>
                        </a:lnSpc>
                      </a:pPr>
                      <a:r>
                        <a:rPr lang="en-US" sz="2700" dirty="0">
                          <a:latin typeface="Gidole" panose="02000503000000000000" pitchFamily="2" charset="0"/>
                        </a:rPr>
                        <a:t>Correlation coefficient</a:t>
                      </a:r>
                    </a:p>
                  </a:txBody>
                  <a:tcPr marL="60960" marR="60960" marT="30480" marB="30480" anchor="ctr"/>
                </a:tc>
                <a:tc>
                  <a:txBody>
                    <a:bodyPr/>
                    <a:lstStyle/>
                    <a:p>
                      <a:pPr algn="ctr"/>
                      <a:r>
                        <a:rPr lang="en-US" sz="2700" dirty="0">
                          <a:latin typeface="Gidole" panose="02000503000000000000" pitchFamily="2" charset="0"/>
                        </a:rPr>
                        <a:t>Interpretation</a:t>
                      </a:r>
                      <a:endParaRPr lang="en-US" sz="2700" dirty="0"/>
                    </a:p>
                  </a:txBody>
                  <a:tcPr marL="60960" marR="60960" marT="30480" marB="30480" anchor="ctr"/>
                </a:tc>
                <a:extLst>
                  <a:ext uri="{0D108BD9-81ED-4DB2-BD59-A6C34878D82A}">
                    <a16:rowId xmlns:a16="http://schemas.microsoft.com/office/drawing/2014/main" val="452871791"/>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negative (linear) relationship</a:t>
                      </a:r>
                    </a:p>
                  </a:txBody>
                  <a:tcPr marL="60960" marR="60960" marT="30480" marB="30480"/>
                </a:tc>
                <a:extLst>
                  <a:ext uri="{0D108BD9-81ED-4DB2-BD59-A6C34878D82A}">
                    <a16:rowId xmlns:a16="http://schemas.microsoft.com/office/drawing/2014/main" val="296650304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negative relationship</a:t>
                      </a:r>
                    </a:p>
                  </a:txBody>
                  <a:tcPr marL="60960" marR="60960" marT="30480" marB="30480"/>
                </a:tc>
                <a:extLst>
                  <a:ext uri="{0D108BD9-81ED-4DB2-BD59-A6C34878D82A}">
                    <a16:rowId xmlns:a16="http://schemas.microsoft.com/office/drawing/2014/main" val="4083660833"/>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negative relationship</a:t>
                      </a:r>
                    </a:p>
                  </a:txBody>
                  <a:tcPr marL="60960" marR="60960" marT="30480" marB="30480"/>
                </a:tc>
                <a:extLst>
                  <a:ext uri="{0D108BD9-81ED-4DB2-BD59-A6C34878D82A}">
                    <a16:rowId xmlns:a16="http://schemas.microsoft.com/office/drawing/2014/main" val="3996434926"/>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negative relationship</a:t>
                      </a:r>
                    </a:p>
                  </a:txBody>
                  <a:tcPr marL="60960" marR="60960" marT="30480" marB="30480"/>
                </a:tc>
                <a:extLst>
                  <a:ext uri="{0D108BD9-81ED-4DB2-BD59-A6C34878D82A}">
                    <a16:rowId xmlns:a16="http://schemas.microsoft.com/office/drawing/2014/main" val="4136832445"/>
                  </a:ext>
                </a:extLst>
              </a:tr>
              <a:tr h="467360">
                <a:tc>
                  <a:txBody>
                    <a:bodyPr/>
                    <a:lstStyle/>
                    <a:p>
                      <a:pPr algn="l"/>
                      <a:r>
                        <a:rPr lang="en-US" sz="2700" dirty="0">
                          <a:solidFill>
                            <a:schemeClr val="tx1">
                              <a:lumMod val="95000"/>
                              <a:lumOff val="5000"/>
                            </a:schemeClr>
                          </a:solidFill>
                          <a:latin typeface="Gidole" panose="02000503000000000000" pitchFamily="2" charset="0"/>
                        </a:rPr>
                        <a:t>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No (linear) relationship</a:t>
                      </a:r>
                    </a:p>
                  </a:txBody>
                  <a:tcPr marL="60960" marR="60960" marT="30480" marB="30480"/>
                </a:tc>
                <a:extLst>
                  <a:ext uri="{0D108BD9-81ED-4DB2-BD59-A6C34878D82A}">
                    <a16:rowId xmlns:a16="http://schemas.microsoft.com/office/drawing/2014/main" val="883942433"/>
                  </a:ext>
                </a:extLst>
              </a:tr>
              <a:tr h="467360">
                <a:tc>
                  <a:txBody>
                    <a:bodyPr/>
                    <a:lstStyle/>
                    <a:p>
                      <a:pPr algn="l"/>
                      <a:r>
                        <a:rPr lang="en-US" sz="2700" dirty="0">
                          <a:solidFill>
                            <a:schemeClr val="tx1">
                              <a:lumMod val="95000"/>
                              <a:lumOff val="5000"/>
                            </a:schemeClr>
                          </a:solidFill>
                          <a:latin typeface="Gidole" panose="02000503000000000000" pitchFamily="2" charset="0"/>
                        </a:rPr>
                        <a:t>+.3</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Weak positive relationship</a:t>
                      </a:r>
                    </a:p>
                  </a:txBody>
                  <a:tcPr marL="60960" marR="60960" marT="30480" marB="30480"/>
                </a:tc>
                <a:extLst>
                  <a:ext uri="{0D108BD9-81ED-4DB2-BD59-A6C34878D82A}">
                    <a16:rowId xmlns:a16="http://schemas.microsoft.com/office/drawing/2014/main" val="3710595559"/>
                  </a:ext>
                </a:extLst>
              </a:tr>
              <a:tr h="467360">
                <a:tc>
                  <a:txBody>
                    <a:bodyPr/>
                    <a:lstStyle/>
                    <a:p>
                      <a:pPr algn="l"/>
                      <a:r>
                        <a:rPr lang="en-US" sz="2700" dirty="0">
                          <a:solidFill>
                            <a:schemeClr val="tx1">
                              <a:lumMod val="95000"/>
                              <a:lumOff val="5000"/>
                            </a:schemeClr>
                          </a:solidFill>
                          <a:latin typeface="Gidole" panose="02000503000000000000" pitchFamily="2" charset="0"/>
                        </a:rPr>
                        <a:t>.5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Moderate positive relationship</a:t>
                      </a:r>
                    </a:p>
                  </a:txBody>
                  <a:tcPr marL="60960" marR="60960" marT="30480" marB="30480"/>
                </a:tc>
                <a:extLst>
                  <a:ext uri="{0D108BD9-81ED-4DB2-BD59-A6C34878D82A}">
                    <a16:rowId xmlns:a16="http://schemas.microsoft.com/office/drawing/2014/main" val="1608522120"/>
                  </a:ext>
                </a:extLst>
              </a:tr>
              <a:tr h="467360">
                <a:tc>
                  <a:txBody>
                    <a:bodyPr/>
                    <a:lstStyle/>
                    <a:p>
                      <a:pPr algn="l"/>
                      <a:r>
                        <a:rPr lang="en-US" sz="2700" dirty="0">
                          <a:solidFill>
                            <a:schemeClr val="tx1">
                              <a:lumMod val="95000"/>
                              <a:lumOff val="5000"/>
                            </a:schemeClr>
                          </a:solidFill>
                          <a:latin typeface="Gidole" panose="02000503000000000000" pitchFamily="2" charset="0"/>
                        </a:rPr>
                        <a:t>.7</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Strong positive relationship</a:t>
                      </a:r>
                    </a:p>
                  </a:txBody>
                  <a:tcPr marL="60960" marR="60960" marT="30480" marB="30480"/>
                </a:tc>
                <a:extLst>
                  <a:ext uri="{0D108BD9-81ED-4DB2-BD59-A6C34878D82A}">
                    <a16:rowId xmlns:a16="http://schemas.microsoft.com/office/drawing/2014/main" val="2935572255"/>
                  </a:ext>
                </a:extLst>
              </a:tr>
              <a:tr h="467360">
                <a:tc>
                  <a:txBody>
                    <a:bodyPr/>
                    <a:lstStyle/>
                    <a:p>
                      <a:pPr algn="l"/>
                      <a:r>
                        <a:rPr lang="en-US" sz="2700" dirty="0">
                          <a:solidFill>
                            <a:schemeClr val="tx1">
                              <a:lumMod val="95000"/>
                              <a:lumOff val="5000"/>
                            </a:schemeClr>
                          </a:solidFill>
                          <a:latin typeface="Gidole" panose="02000503000000000000" pitchFamily="2" charset="0"/>
                        </a:rPr>
                        <a:t>+1.0</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Perfect positive (linear) relationship</a:t>
                      </a:r>
                    </a:p>
                  </a:txBody>
                  <a:tcPr marL="60960" marR="60960" marT="30480" marB="30480"/>
                </a:tc>
                <a:extLst>
                  <a:ext uri="{0D108BD9-81ED-4DB2-BD59-A6C34878D82A}">
                    <a16:rowId xmlns:a16="http://schemas.microsoft.com/office/drawing/2014/main" val="1895591555"/>
                  </a:ext>
                </a:extLst>
              </a:tr>
            </a:tbl>
          </a:graphicData>
        </a:graphic>
      </p:graphicFrame>
    </p:spTree>
    <p:extLst>
      <p:ext uri="{BB962C8B-B14F-4D97-AF65-F5344CB8AC3E}">
        <p14:creationId xmlns:p14="http://schemas.microsoft.com/office/powerpoint/2010/main" val="10462136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Correlations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iris-corr.xlsx</a:t>
            </a:r>
          </a:p>
          <a:p>
            <a:pPr marL="990650" lvl="2" indent="-381019">
              <a:buFont typeface="Arial" panose="020B0604020202020204" pitchFamily="34" charset="0"/>
              <a:buChar char="•"/>
            </a:pPr>
            <a:r>
              <a:rPr lang="en-US" sz="2400" dirty="0">
                <a:latin typeface="Gidole" panose="020B0604020202020204" charset="0"/>
              </a:rPr>
              <a:t>Printing a correlation matrix</a:t>
            </a:r>
          </a:p>
          <a:p>
            <a:pPr marL="990650" lvl="2" indent="-381019">
              <a:buFont typeface="Arial" panose="020B0604020202020204" pitchFamily="34" charset="0"/>
              <a:buChar char="•"/>
            </a:pPr>
            <a:r>
              <a:rPr lang="en-US" sz="2400" dirty="0">
                <a:latin typeface="Gidole" panose="020B0604020202020204" charset="0"/>
              </a:rPr>
              <a:t>Visualizing a bivariate relationship: scatter plots</a:t>
            </a:r>
          </a:p>
          <a:p>
            <a:pPr marL="1295465" lvl="3" indent="-381019">
              <a:buFont typeface="Arial" panose="020B0604020202020204" pitchFamily="34" charset="0"/>
              <a:buChar char="•"/>
            </a:pPr>
            <a:r>
              <a:rPr lang="en-US" sz="2400" dirty="0">
                <a:latin typeface="Gidole" panose="020B0604020202020204" charset="0"/>
              </a:rPr>
              <a:t>X-axis: </a:t>
            </a:r>
            <a:r>
              <a:rPr lang="en-US" sz="2400" i="1" dirty="0">
                <a:latin typeface="Gidole" panose="020B0604020202020204" charset="0"/>
              </a:rPr>
              <a:t>independent variable</a:t>
            </a:r>
            <a:endParaRPr lang="en-US" sz="2400" dirty="0">
              <a:latin typeface="Gidole" panose="020B0604020202020204" charset="0"/>
            </a:endParaRPr>
          </a:p>
          <a:p>
            <a:pPr marL="1295465" lvl="3" indent="-381019">
              <a:buFont typeface="Arial" panose="020B0604020202020204" pitchFamily="34" charset="0"/>
              <a:buChar char="•"/>
            </a:pPr>
            <a:r>
              <a:rPr lang="en-US" sz="2400" dirty="0">
                <a:latin typeface="Gidole" panose="020B0604020202020204" charset="0"/>
              </a:rPr>
              <a:t>Y-axis: </a:t>
            </a:r>
            <a:r>
              <a:rPr lang="en-US" sz="2400" i="1" dirty="0">
                <a:latin typeface="Gidole" panose="020B0604020202020204" charset="0"/>
              </a:rPr>
              <a:t>dependent variable </a:t>
            </a:r>
            <a:endParaRPr lang="en-US" sz="2400" dirty="0">
              <a:latin typeface="Consolas" panose="020B0609020204030204" pitchFamily="49" charset="0"/>
            </a:endParaRPr>
          </a:p>
        </p:txBody>
      </p:sp>
    </p:spTree>
    <p:extLst>
      <p:ext uri="{BB962C8B-B14F-4D97-AF65-F5344CB8AC3E}">
        <p14:creationId xmlns:p14="http://schemas.microsoft.com/office/powerpoint/2010/main" val="20766267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1"/>
            <a:ext cx="10414196" cy="1468415"/>
          </a:xfrm>
          <a:prstGeom prst="rect">
            <a:avLst/>
          </a:prstGeom>
        </p:spPr>
        <p:txBody>
          <a:bodyPr wrap="square" lIns="0" tIns="0" rIns="0" bIns="0" rtlCol="0" anchor="t">
            <a:spAutoFit/>
          </a:bodyPr>
          <a:lstStyle/>
          <a:p>
            <a:pPr algn="ctr">
              <a:lnSpc>
                <a:spcPts val="6000"/>
              </a:lnSpc>
            </a:pPr>
            <a:r>
              <a:rPr lang="en-US" sz="3600" spc="250" dirty="0">
                <a:solidFill>
                  <a:srgbClr val="000000"/>
                </a:solidFill>
                <a:latin typeface="League Spartan Bold"/>
              </a:rPr>
              <a:t>WHICH CAME FIRST: THE INDEPENDENT OR DEPENDENT VARIABLE?</a:t>
            </a:r>
          </a:p>
        </p:txBody>
      </p:sp>
      <p:pic>
        <p:nvPicPr>
          <p:cNvPr id="10" name="Graphic 9" descr="Watering pot">
            <a:extLst>
              <a:ext uri="{FF2B5EF4-FFF2-40B4-BE49-F238E27FC236}">
                <a16:creationId xmlns:a16="http://schemas.microsoft.com/office/drawing/2014/main" id="{494FE05C-B6D4-4543-8EE8-D3E6647BB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67" y="1955800"/>
            <a:ext cx="4064000" cy="4064000"/>
          </a:xfrm>
          <a:prstGeom prst="rect">
            <a:avLst/>
          </a:prstGeom>
        </p:spPr>
      </p:pic>
      <p:pic>
        <p:nvPicPr>
          <p:cNvPr id="12" name="Graphic 11" descr="Plant With Roots">
            <a:extLst>
              <a:ext uri="{FF2B5EF4-FFF2-40B4-BE49-F238E27FC236}">
                <a16:creationId xmlns:a16="http://schemas.microsoft.com/office/drawing/2014/main" id="{6D51DC71-AA47-44CD-9CD8-24144C110F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21600" y="2159000"/>
            <a:ext cx="3611437" cy="3611437"/>
          </a:xfrm>
          <a:prstGeom prst="rect">
            <a:avLst/>
          </a:prstGeom>
        </p:spPr>
      </p:pic>
      <p:cxnSp>
        <p:nvCxnSpPr>
          <p:cNvPr id="14" name="Straight Arrow Connector 13">
            <a:extLst>
              <a:ext uri="{FF2B5EF4-FFF2-40B4-BE49-F238E27FC236}">
                <a16:creationId xmlns:a16="http://schemas.microsoft.com/office/drawing/2014/main" id="{F7E80247-9DB8-467B-A97E-FF4486F8D1EA}"/>
              </a:ext>
            </a:extLst>
          </p:cNvPr>
          <p:cNvCxnSpPr/>
          <p:nvPr/>
        </p:nvCxnSpPr>
        <p:spPr>
          <a:xfrm>
            <a:off x="5232400" y="3964718"/>
            <a:ext cx="2743200" cy="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713E96-830D-417F-9C2B-C871C03BCFB4}"/>
              </a:ext>
            </a:extLst>
          </p:cNvPr>
          <p:cNvSpPr txBox="1"/>
          <p:nvPr/>
        </p:nvSpPr>
        <p:spPr>
          <a:xfrm>
            <a:off x="1434072" y="5867401"/>
            <a:ext cx="3368094" cy="666977"/>
          </a:xfrm>
          <a:prstGeom prst="rect">
            <a:avLst/>
          </a:prstGeom>
          <a:noFill/>
        </p:spPr>
        <p:txBody>
          <a:bodyPr wrap="square" rtlCol="0">
            <a:spAutoFit/>
          </a:bodyPr>
          <a:lstStyle/>
          <a:p>
            <a:r>
              <a:rPr lang="en-US" sz="1867" b="1" dirty="0">
                <a:latin typeface="Gidole" panose="02000503000000000000" pitchFamily="50" charset="0"/>
              </a:rPr>
              <a:t>Independent variable:</a:t>
            </a:r>
          </a:p>
          <a:p>
            <a:r>
              <a:rPr lang="en-US" sz="1867" b="1" dirty="0">
                <a:latin typeface="Gidole" panose="02000503000000000000" pitchFamily="50" charset="0"/>
              </a:rPr>
              <a:t>Controlled as part of experiment</a:t>
            </a:r>
          </a:p>
        </p:txBody>
      </p:sp>
      <p:sp>
        <p:nvSpPr>
          <p:cNvPr id="16" name="TextBox 15">
            <a:extLst>
              <a:ext uri="{FF2B5EF4-FFF2-40B4-BE49-F238E27FC236}">
                <a16:creationId xmlns:a16="http://schemas.microsoft.com/office/drawing/2014/main" id="{6A28A95C-DC16-4221-BD51-1B716C16F994}"/>
              </a:ext>
            </a:extLst>
          </p:cNvPr>
          <p:cNvSpPr txBox="1"/>
          <p:nvPr/>
        </p:nvSpPr>
        <p:spPr>
          <a:xfrm>
            <a:off x="8138106" y="5858801"/>
            <a:ext cx="3368094" cy="954300"/>
          </a:xfrm>
          <a:prstGeom prst="rect">
            <a:avLst/>
          </a:prstGeom>
          <a:noFill/>
        </p:spPr>
        <p:txBody>
          <a:bodyPr wrap="square" rtlCol="0">
            <a:spAutoFit/>
          </a:bodyPr>
          <a:lstStyle/>
          <a:p>
            <a:r>
              <a:rPr lang="en-US" sz="1867" b="1" dirty="0">
                <a:latin typeface="Gidole" panose="02000503000000000000" pitchFamily="50" charset="0"/>
              </a:rPr>
              <a:t>Dependent variable: </a:t>
            </a:r>
          </a:p>
          <a:p>
            <a:r>
              <a:rPr lang="en-US" sz="1867" b="1" dirty="0">
                <a:latin typeface="Gidole" panose="02000503000000000000" pitchFamily="50" charset="0"/>
              </a:rPr>
              <a:t>Affected by change in independent variable</a:t>
            </a:r>
          </a:p>
        </p:txBody>
      </p:sp>
    </p:spTree>
    <p:extLst>
      <p:ext uri="{BB962C8B-B14F-4D97-AF65-F5344CB8AC3E}">
        <p14:creationId xmlns:p14="http://schemas.microsoft.com/office/powerpoint/2010/main" val="34514443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Every picture tells a story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Be careful about linearity!</a:t>
            </a:r>
          </a:p>
          <a:p>
            <a:pPr marL="381019" indent="-381019">
              <a:buFont typeface="Arial" panose="020B0604020202020204" pitchFamily="34" charset="0"/>
              <a:buChar char="•"/>
            </a:pPr>
            <a:r>
              <a:rPr lang="en-US" sz="2400" dirty="0">
                <a:latin typeface="Gidole" panose="020B0604020202020204" charset="0"/>
              </a:rPr>
              <a:t>Demo: </a:t>
            </a:r>
            <a:r>
              <a:rPr lang="en-US" sz="2400" dirty="0">
                <a:latin typeface="Consolas" panose="020B0609020204030204" pitchFamily="49" charset="0"/>
              </a:rPr>
              <a:t>anscombe.xlsx</a:t>
            </a:r>
          </a:p>
        </p:txBody>
      </p:sp>
    </p:spTree>
    <p:extLst>
      <p:ext uri="{BB962C8B-B14F-4D97-AF65-F5344CB8AC3E}">
        <p14:creationId xmlns:p14="http://schemas.microsoft.com/office/powerpoint/2010/main" val="35885592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Produce a correlation matrix</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What is the strength of the relationship between weight and acceleration?</a:t>
            </a:r>
          </a:p>
          <a:p>
            <a:pPr marL="1295465" lvl="3"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Plot the relationship.</a:t>
            </a:r>
            <a:endParaRPr lang="en-US" sz="2400" dirty="0">
              <a:latin typeface="Gidole" panose="020B0604020202020204" charset="0"/>
            </a:endParaRPr>
          </a:p>
        </p:txBody>
      </p:sp>
    </p:spTree>
    <p:extLst>
      <p:ext uri="{BB962C8B-B14F-4D97-AF65-F5344CB8AC3E}">
        <p14:creationId xmlns:p14="http://schemas.microsoft.com/office/powerpoint/2010/main" val="9056181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609600" y="279400"/>
          <a:ext cx="10972800" cy="2021840"/>
        </p:xfrm>
        <a:graphic>
          <a:graphicData uri="http://schemas.openxmlformats.org/drawingml/2006/table">
            <a:tbl>
              <a:tblPr firstRow="1" bandRow="1">
                <a:tableStyleId>{21E4AEA4-8DFA-4A89-87EB-49C32662AFE0}</a:tableStyleId>
              </a:tblPr>
              <a:tblGrid>
                <a:gridCol w="5486400">
                  <a:extLst>
                    <a:ext uri="{9D8B030D-6E8A-4147-A177-3AD203B41FA5}">
                      <a16:colId xmlns:a16="http://schemas.microsoft.com/office/drawing/2014/main" val="1509198100"/>
                    </a:ext>
                  </a:extLst>
                </a:gridCol>
                <a:gridCol w="54864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Correlation</a:t>
                      </a:r>
                    </a:p>
                  </a:txBody>
                  <a:tcPr marL="60960" marR="60960" marT="30480" marB="30480" anchor="ctr"/>
                </a:tc>
                <a:tc>
                  <a:txBody>
                    <a:bodyPr/>
                    <a:lstStyle/>
                    <a:p>
                      <a:pPr algn="ctr"/>
                      <a:r>
                        <a:rPr lang="en-US" sz="2900" dirty="0">
                          <a:latin typeface="Gidole" panose="02000503000000000000" pitchFamily="2" charset="0"/>
                        </a:rPr>
                        <a:t>Regression</a:t>
                      </a:r>
                      <a:endParaRPr lang="en-US" sz="2900" dirty="0"/>
                    </a:p>
                  </a:txBody>
                  <a:tcPr marL="60960" marR="60960" marT="30480" marB="30480" anchor="ctr"/>
                </a:tc>
                <a:extLst>
                  <a:ext uri="{0D108BD9-81ED-4DB2-BD59-A6C34878D82A}">
                    <a16:rowId xmlns:a16="http://schemas.microsoft.com/office/drawing/2014/main" val="452871791"/>
                  </a:ext>
                </a:extLst>
              </a:tr>
              <a:tr h="1158240">
                <a:tc>
                  <a:txBody>
                    <a:bodyPr/>
                    <a:lstStyle/>
                    <a:p>
                      <a:pPr algn="l"/>
                      <a:r>
                        <a:rPr lang="en-US" sz="2400" dirty="0">
                          <a:solidFill>
                            <a:schemeClr val="tx1">
                              <a:lumMod val="95000"/>
                              <a:lumOff val="5000"/>
                            </a:schemeClr>
                          </a:solidFill>
                          <a:latin typeface="Gidole" panose="02000503000000000000" pitchFamily="2" charset="0"/>
                        </a:rPr>
                        <a:t>Indicates the extent to which two variables move together linearly</a:t>
                      </a:r>
                    </a:p>
                  </a:txBody>
                  <a:tcPr marL="60960" marR="60960" marT="30480" marB="30480"/>
                </a:tc>
                <a:tc>
                  <a:txBody>
                    <a:bodyPr/>
                    <a:lstStyle/>
                    <a:p>
                      <a:pPr algn="l"/>
                      <a:r>
                        <a:rPr lang="en-US" sz="2400" dirty="0">
                          <a:solidFill>
                            <a:schemeClr val="tx1">
                              <a:lumMod val="95000"/>
                              <a:lumOff val="5000"/>
                            </a:schemeClr>
                          </a:solidFill>
                          <a:latin typeface="Gidole" panose="02000503000000000000" pitchFamily="2" charset="0"/>
                        </a:rPr>
                        <a:t>Indicates the estimated impact of a unit change of the independent variable </a:t>
                      </a:r>
                      <a:r>
                        <a:rPr lang="en-US" sz="2400" i="1" dirty="0">
                          <a:solidFill>
                            <a:schemeClr val="tx1">
                              <a:lumMod val="95000"/>
                              <a:lumOff val="5000"/>
                            </a:schemeClr>
                          </a:solidFill>
                          <a:latin typeface="Gidole" panose="02000503000000000000" pitchFamily="2" charset="0"/>
                        </a:rPr>
                        <a:t>X</a:t>
                      </a:r>
                      <a:r>
                        <a:rPr lang="en-US" sz="2400" dirty="0">
                          <a:solidFill>
                            <a:schemeClr val="tx1">
                              <a:lumMod val="95000"/>
                              <a:lumOff val="5000"/>
                            </a:schemeClr>
                          </a:solidFill>
                          <a:latin typeface="Gidole" panose="02000503000000000000" pitchFamily="2" charset="0"/>
                        </a:rPr>
                        <a:t> on the dependent variable </a:t>
                      </a:r>
                      <a:r>
                        <a:rPr lang="en-US" sz="2400" i="1" dirty="0">
                          <a:solidFill>
                            <a:schemeClr val="tx1">
                              <a:lumMod val="95000"/>
                              <a:lumOff val="5000"/>
                            </a:schemeClr>
                          </a:solidFill>
                          <a:latin typeface="Gidole" panose="02000503000000000000" pitchFamily="2" charset="0"/>
                        </a:rPr>
                        <a:t>Y</a:t>
                      </a:r>
                      <a:r>
                        <a:rPr lang="en-US" sz="2400" i="0" dirty="0">
                          <a:solidFill>
                            <a:schemeClr val="tx1">
                              <a:lumMod val="95000"/>
                              <a:lumOff val="5000"/>
                            </a:schemeClr>
                          </a:solidFill>
                          <a:latin typeface="Gidole" panose="02000503000000000000" pitchFamily="2" charset="0"/>
                        </a:rPr>
                        <a:t>.</a:t>
                      </a:r>
                      <a:endParaRPr lang="en-US" sz="24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bl>
          </a:graphicData>
        </a:graphic>
      </p:graphicFrame>
      <p:pic>
        <p:nvPicPr>
          <p:cNvPr id="3" name="Picture 2">
            <a:extLst>
              <a:ext uri="{FF2B5EF4-FFF2-40B4-BE49-F238E27FC236}">
                <a16:creationId xmlns:a16="http://schemas.microsoft.com/office/drawing/2014/main" id="{FF96B0B4-0E36-4D58-803F-76B83042F192}"/>
              </a:ext>
            </a:extLst>
          </p:cNvPr>
          <p:cNvPicPr>
            <a:picLocks noChangeAspect="1"/>
          </p:cNvPicPr>
          <p:nvPr/>
        </p:nvPicPr>
        <p:blipFill>
          <a:blip r:embed="rId4"/>
          <a:stretch>
            <a:fillRect/>
          </a:stretch>
        </p:blipFill>
        <p:spPr>
          <a:xfrm>
            <a:off x="590884" y="2882426"/>
            <a:ext cx="5486400" cy="2443942"/>
          </a:xfrm>
          <a:prstGeom prst="rect">
            <a:avLst/>
          </a:prstGeom>
        </p:spPr>
      </p:pic>
      <p:pic>
        <p:nvPicPr>
          <p:cNvPr id="6" name="Picture 5">
            <a:extLst>
              <a:ext uri="{FF2B5EF4-FFF2-40B4-BE49-F238E27FC236}">
                <a16:creationId xmlns:a16="http://schemas.microsoft.com/office/drawing/2014/main" id="{293F7741-C941-46B2-8640-43A83D9965F9}"/>
              </a:ext>
            </a:extLst>
          </p:cNvPr>
          <p:cNvPicPr>
            <a:picLocks/>
          </p:cNvPicPr>
          <p:nvPr/>
        </p:nvPicPr>
        <p:blipFill>
          <a:blip r:embed="rId5"/>
          <a:stretch>
            <a:fillRect/>
          </a:stretch>
        </p:blipFill>
        <p:spPr>
          <a:xfrm>
            <a:off x="6154994" y="2867721"/>
            <a:ext cx="5486400" cy="2438400"/>
          </a:xfrm>
          <a:prstGeom prst="rect">
            <a:avLst/>
          </a:prstGeom>
        </p:spPr>
      </p:pic>
    </p:spTree>
    <p:extLst>
      <p:ext uri="{BB962C8B-B14F-4D97-AF65-F5344CB8AC3E}">
        <p14:creationId xmlns:p14="http://schemas.microsoft.com/office/powerpoint/2010/main" val="32991691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ASSUMPTIONS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73200" y="1803400"/>
            <a:ext cx="9956800" cy="3046988"/>
          </a:xfrm>
          <a:prstGeom prst="rect">
            <a:avLst/>
          </a:prstGeom>
          <a:noFill/>
        </p:spPr>
        <p:txBody>
          <a:bodyPr wrap="square" rtlCol="0">
            <a:spAutoFit/>
          </a:bodyPr>
          <a:lstStyle/>
          <a:p>
            <a:pPr marL="495325" indent="-495325">
              <a:buAutoNum type="arabicPeriod"/>
            </a:pPr>
            <a:r>
              <a:rPr lang="en-US" sz="3200" dirty="0">
                <a:latin typeface="Gidole" panose="02000503000000000000" pitchFamily="2" charset="0"/>
              </a:rPr>
              <a:t>Linear relationship between independent and dependent variable</a:t>
            </a:r>
          </a:p>
          <a:p>
            <a:pPr marL="495325" indent="-495325">
              <a:buAutoNum type="arabicPeriod"/>
            </a:pPr>
            <a:r>
              <a:rPr lang="en-US" sz="3200" dirty="0">
                <a:latin typeface="Gidole" panose="02000503000000000000" pitchFamily="2" charset="0"/>
              </a:rPr>
              <a:t>No influential cases</a:t>
            </a:r>
          </a:p>
          <a:p>
            <a:pPr marL="495325" indent="-495325">
              <a:buAutoNum type="arabicPeriod"/>
            </a:pPr>
            <a:r>
              <a:rPr lang="en-US" sz="3200" dirty="0">
                <a:solidFill>
                  <a:schemeClr val="bg1">
                    <a:lumMod val="50000"/>
                  </a:schemeClr>
                </a:solidFill>
                <a:latin typeface="Gidole" panose="02000503000000000000" pitchFamily="2" charset="0"/>
              </a:rPr>
              <a:t>Values of residuals are independent</a:t>
            </a:r>
          </a:p>
          <a:p>
            <a:pPr marL="495325" indent="-495325">
              <a:buAutoNum type="arabicPeriod"/>
            </a:pPr>
            <a:r>
              <a:rPr lang="en-US" sz="3200" dirty="0">
                <a:solidFill>
                  <a:schemeClr val="bg1">
                    <a:lumMod val="50000"/>
                  </a:schemeClr>
                </a:solidFill>
                <a:latin typeface="Gidole" panose="02000503000000000000" pitchFamily="2" charset="0"/>
              </a:rPr>
              <a:t>Variance of residuals is constant</a:t>
            </a:r>
          </a:p>
          <a:p>
            <a:pPr marL="495325" indent="-495325">
              <a:buAutoNum type="arabicPeriod"/>
            </a:pPr>
            <a:r>
              <a:rPr lang="en-US" sz="3200" dirty="0">
                <a:solidFill>
                  <a:schemeClr val="bg1">
                    <a:lumMod val="50000"/>
                  </a:schemeClr>
                </a:solidFill>
                <a:latin typeface="Gidole" panose="02000503000000000000" pitchFamily="2" charset="0"/>
              </a:rPr>
              <a:t>Values of residuals are normally distributed</a:t>
            </a:r>
          </a:p>
        </p:txBody>
      </p:sp>
    </p:spTree>
    <p:extLst>
      <p:ext uri="{BB962C8B-B14F-4D97-AF65-F5344CB8AC3E}">
        <p14:creationId xmlns:p14="http://schemas.microsoft.com/office/powerpoint/2010/main" val="118090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4243" y="3419649"/>
            <a:ext cx="12323555" cy="3438351"/>
          </a:xfrm>
          <a:prstGeom prst="rect">
            <a:avLst/>
          </a:prstGeom>
          <a:solidFill>
            <a:srgbClr val="CF3338"/>
          </a:solidFill>
        </p:spPr>
      </p:sp>
      <p:grpSp>
        <p:nvGrpSpPr>
          <p:cNvPr id="4" name="Group 4"/>
          <p:cNvGrpSpPr/>
          <p:nvPr/>
        </p:nvGrpSpPr>
        <p:grpSpPr>
          <a:xfrm>
            <a:off x="-12570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5384801" y="176372"/>
            <a:ext cx="6603999" cy="2308324"/>
          </a:xfrm>
          <a:prstGeom prst="rect">
            <a:avLst/>
          </a:prstGeom>
        </p:spPr>
        <p:txBody>
          <a:bodyPr wrap="square" lIns="0" tIns="0" rIns="0" bIns="0" rtlCol="0" anchor="t">
            <a:spAutoFit/>
          </a:bodyPr>
          <a:lstStyle/>
          <a:p>
            <a:pPr algn="r">
              <a:lnSpc>
                <a:spcPts val="6000"/>
              </a:lnSpc>
            </a:pPr>
            <a:r>
              <a:rPr lang="en-US" sz="5000" spc="250" dirty="0">
                <a:solidFill>
                  <a:srgbClr val="000000"/>
                </a:solidFill>
                <a:latin typeface="League Spartan Bold"/>
              </a:rPr>
              <a:t>3. “EXCEL CAN’T HANDLE LARGE DATASETS”</a:t>
            </a:r>
          </a:p>
        </p:txBody>
      </p:sp>
      <p:pic>
        <p:nvPicPr>
          <p:cNvPr id="5122" name="Picture 2" descr="Amphibian, Turtle, Animal, Armor, Blur, Close-Up">
            <a:extLst>
              <a:ext uri="{FF2B5EF4-FFF2-40B4-BE49-F238E27FC236}">
                <a16:creationId xmlns:a16="http://schemas.microsoft.com/office/drawing/2014/main" id="{A0B77E2E-EC01-4ADF-B86C-0B3D144BC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0"/>
            <a:ext cx="5191591" cy="345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866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863600" y="2632629"/>
            <a:ext cx="10744200" cy="1563185"/>
          </a:xfrm>
          <a:prstGeom prst="rect">
            <a:avLst/>
          </a:prstGeom>
        </p:spPr>
        <p:txBody>
          <a:bodyPr wrap="square" lIns="0" tIns="0" rIns="0" bIns="0" rtlCol="0" anchor="t">
            <a:spAutoFit/>
          </a:bodyPr>
          <a:lstStyle/>
          <a:p>
            <a:pPr algn="ctr">
              <a:lnSpc>
                <a:spcPts val="6000"/>
              </a:lnSpc>
            </a:pPr>
            <a:r>
              <a:rPr lang="en-US" sz="6400" spc="250" dirty="0">
                <a:solidFill>
                  <a:srgbClr val="FFFFFF"/>
                </a:solidFill>
                <a:latin typeface="League Spartan Bold"/>
              </a:rPr>
              <a:t>EXPLICIT WARNING:</a:t>
            </a:r>
          </a:p>
          <a:p>
            <a:pPr algn="ctr">
              <a:lnSpc>
                <a:spcPts val="6000"/>
              </a:lnSpc>
            </a:pPr>
            <a:r>
              <a:rPr lang="en-US" sz="6400" spc="250" dirty="0">
                <a:solidFill>
                  <a:srgbClr val="FFFFFF"/>
                </a:solidFill>
                <a:latin typeface="League Spartan Bold"/>
              </a:rPr>
              <a:t>MATH AHEAD</a:t>
            </a:r>
          </a:p>
        </p:txBody>
      </p:sp>
    </p:spTree>
    <p:extLst>
      <p:ext uri="{BB962C8B-B14F-4D97-AF65-F5344CB8AC3E}">
        <p14:creationId xmlns:p14="http://schemas.microsoft.com/office/powerpoint/2010/main" val="36983592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LINEAR REGRESSION EQUATION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B5DC7EB-69BF-4559-8965-E6F17B0F4816}"/>
                  </a:ext>
                </a:extLst>
              </p:cNvPr>
              <p:cNvSpPr txBox="1"/>
              <p:nvPr/>
            </p:nvSpPr>
            <p:spPr>
              <a:xfrm>
                <a:off x="1407106" y="4039487"/>
                <a:ext cx="9956800" cy="9952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5867" i="1">
                              <a:latin typeface="Cambria Math" panose="02040503050406030204" pitchFamily="18" charset="0"/>
                            </a:rPr>
                          </m:ctrlPr>
                        </m:sSubPr>
                        <m:e>
                          <m:r>
                            <a:rPr lang="en-US" sz="5867" i="1">
                              <a:latin typeface="Cambria Math" panose="02040503050406030204" pitchFamily="18" charset="0"/>
                            </a:rPr>
                            <m:t>𝑌</m:t>
                          </m:r>
                        </m:e>
                        <m:sub>
                          <m:r>
                            <a:rPr lang="en-US" sz="5867" i="1">
                              <a:latin typeface="Cambria Math" panose="02040503050406030204" pitchFamily="18" charset="0"/>
                            </a:rPr>
                            <m:t>𝑖</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r>
                        <a:rPr lang="en-US" sz="5867" i="1">
                          <a:latin typeface="Cambria Math" panose="02040503050406030204" pitchFamily="18" charset="0"/>
                          <a:ea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𝜀</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p:txBody>
          </p:sp>
        </mc:Choice>
        <mc:Fallback>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407106" y="4039487"/>
                <a:ext cx="9956800" cy="995209"/>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4838DA2-B1B7-42A5-9C34-1FD499848DE4}"/>
              </a:ext>
            </a:extLst>
          </p:cNvPr>
          <p:cNvCxnSpPr>
            <a:cxnSpLocks/>
          </p:cNvCxnSpPr>
          <p:nvPr/>
        </p:nvCxnSpPr>
        <p:spPr>
          <a:xfrm flipH="1" flipV="1">
            <a:off x="2220004" y="3827867"/>
            <a:ext cx="863600" cy="424594"/>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DA3A0D-78A0-45C9-A68E-95BC8B484308}"/>
              </a:ext>
            </a:extLst>
          </p:cNvPr>
          <p:cNvSpPr txBox="1"/>
          <p:nvPr/>
        </p:nvSpPr>
        <p:spPr>
          <a:xfrm>
            <a:off x="267361" y="3126293"/>
            <a:ext cx="2279491" cy="748795"/>
          </a:xfrm>
          <a:prstGeom prst="rect">
            <a:avLst/>
          </a:prstGeom>
          <a:noFill/>
        </p:spPr>
        <p:txBody>
          <a:bodyPr wrap="square" rtlCol="0">
            <a:spAutoFit/>
          </a:bodyPr>
          <a:lstStyle/>
          <a:p>
            <a:r>
              <a:rPr lang="en-US" sz="2133" dirty="0">
                <a:latin typeface="Gidole" panose="02000503000000000000" pitchFamily="2" charset="0"/>
              </a:rPr>
              <a:t>Dependent / predictor variable</a:t>
            </a:r>
          </a:p>
        </p:txBody>
      </p:sp>
      <p:cxnSp>
        <p:nvCxnSpPr>
          <p:cNvPr id="13" name="Straight Arrow Connector 12">
            <a:extLst>
              <a:ext uri="{FF2B5EF4-FFF2-40B4-BE49-F238E27FC236}">
                <a16:creationId xmlns:a16="http://schemas.microsoft.com/office/drawing/2014/main" id="{F9C1D083-60C1-4866-9CA5-B07C12FD8E89}"/>
              </a:ext>
            </a:extLst>
          </p:cNvPr>
          <p:cNvCxnSpPr>
            <a:cxnSpLocks/>
          </p:cNvCxnSpPr>
          <p:nvPr/>
        </p:nvCxnSpPr>
        <p:spPr>
          <a:xfrm>
            <a:off x="4099604" y="369366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A5DCC-2F61-4C2D-BD54-2ABB462EA29D}"/>
              </a:ext>
            </a:extLst>
          </p:cNvPr>
          <p:cNvSpPr txBox="1"/>
          <p:nvPr/>
        </p:nvSpPr>
        <p:spPr>
          <a:xfrm>
            <a:off x="3083604" y="3147949"/>
            <a:ext cx="2279491" cy="420564"/>
          </a:xfrm>
          <a:prstGeom prst="rect">
            <a:avLst/>
          </a:prstGeom>
          <a:noFill/>
        </p:spPr>
        <p:txBody>
          <a:bodyPr wrap="square" rtlCol="0">
            <a:spAutoFit/>
          </a:bodyPr>
          <a:lstStyle/>
          <a:p>
            <a:r>
              <a:rPr lang="en-US" sz="2133" dirty="0">
                <a:latin typeface="Gidole" panose="02000503000000000000" pitchFamily="2" charset="0"/>
              </a:rPr>
              <a:t>Y intercept</a:t>
            </a:r>
          </a:p>
        </p:txBody>
      </p:sp>
      <p:cxnSp>
        <p:nvCxnSpPr>
          <p:cNvPr id="17" name="Straight Arrow Connector 16">
            <a:extLst>
              <a:ext uri="{FF2B5EF4-FFF2-40B4-BE49-F238E27FC236}">
                <a16:creationId xmlns:a16="http://schemas.microsoft.com/office/drawing/2014/main" id="{4BE40B73-43A0-490D-BA7A-2AA882FC2CA7}"/>
              </a:ext>
            </a:extLst>
          </p:cNvPr>
          <p:cNvCxnSpPr>
            <a:cxnSpLocks/>
          </p:cNvCxnSpPr>
          <p:nvPr/>
        </p:nvCxnSpPr>
        <p:spPr>
          <a:xfrm>
            <a:off x="5899847" y="3443451"/>
            <a:ext cx="508000" cy="660349"/>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0997D0-E5CD-42A0-AC6A-3E70FBD77EC6}"/>
              </a:ext>
            </a:extLst>
          </p:cNvPr>
          <p:cNvSpPr txBox="1"/>
          <p:nvPr/>
        </p:nvSpPr>
        <p:spPr>
          <a:xfrm>
            <a:off x="4883847" y="2897739"/>
            <a:ext cx="2279491" cy="420564"/>
          </a:xfrm>
          <a:prstGeom prst="rect">
            <a:avLst/>
          </a:prstGeom>
          <a:noFill/>
        </p:spPr>
        <p:txBody>
          <a:bodyPr wrap="square" rtlCol="0">
            <a:spAutoFit/>
          </a:bodyPr>
          <a:lstStyle/>
          <a:p>
            <a:r>
              <a:rPr lang="en-US" sz="2133" dirty="0">
                <a:latin typeface="Gidole" panose="02000503000000000000" pitchFamily="2" charset="0"/>
              </a:rPr>
              <a:t>Slope coefficient</a:t>
            </a:r>
          </a:p>
        </p:txBody>
      </p:sp>
      <p:cxnSp>
        <p:nvCxnSpPr>
          <p:cNvPr id="19" name="Straight Arrow Connector 18">
            <a:extLst>
              <a:ext uri="{FF2B5EF4-FFF2-40B4-BE49-F238E27FC236}">
                <a16:creationId xmlns:a16="http://schemas.microsoft.com/office/drawing/2014/main" id="{2ACB8EC0-36A2-4A02-A959-A55C13F3BE85}"/>
              </a:ext>
            </a:extLst>
          </p:cNvPr>
          <p:cNvCxnSpPr>
            <a:cxnSpLocks/>
          </p:cNvCxnSpPr>
          <p:nvPr/>
        </p:nvCxnSpPr>
        <p:spPr>
          <a:xfrm>
            <a:off x="7899951" y="3411295"/>
            <a:ext cx="0" cy="692505"/>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7E257-1867-4D84-BC4A-94E1CC2CAED2}"/>
              </a:ext>
            </a:extLst>
          </p:cNvPr>
          <p:cNvSpPr txBox="1"/>
          <p:nvPr/>
        </p:nvSpPr>
        <p:spPr>
          <a:xfrm>
            <a:off x="7315200" y="2595626"/>
            <a:ext cx="2279491" cy="748795"/>
          </a:xfrm>
          <a:prstGeom prst="rect">
            <a:avLst/>
          </a:prstGeom>
          <a:noFill/>
        </p:spPr>
        <p:txBody>
          <a:bodyPr wrap="square" rtlCol="0">
            <a:spAutoFit/>
          </a:bodyPr>
          <a:lstStyle/>
          <a:p>
            <a:r>
              <a:rPr lang="en-US" sz="2133" dirty="0">
                <a:latin typeface="Gidole" panose="02000503000000000000" pitchFamily="2" charset="0"/>
              </a:rPr>
              <a:t>Independent / response variable</a:t>
            </a:r>
          </a:p>
        </p:txBody>
      </p:sp>
      <p:cxnSp>
        <p:nvCxnSpPr>
          <p:cNvPr id="22" name="Straight Arrow Connector 21">
            <a:extLst>
              <a:ext uri="{FF2B5EF4-FFF2-40B4-BE49-F238E27FC236}">
                <a16:creationId xmlns:a16="http://schemas.microsoft.com/office/drawing/2014/main" id="{D88458B8-AE39-41A7-B32B-98E7F65E3124}"/>
              </a:ext>
            </a:extLst>
          </p:cNvPr>
          <p:cNvCxnSpPr>
            <a:cxnSpLocks/>
          </p:cNvCxnSpPr>
          <p:nvPr/>
        </p:nvCxnSpPr>
        <p:spPr>
          <a:xfrm flipH="1">
            <a:off x="9423952" y="3537799"/>
            <a:ext cx="634449" cy="614763"/>
          </a:xfrm>
          <a:prstGeom prst="straightConnector1">
            <a:avLst/>
          </a:prstGeom>
          <a:ln w="57150">
            <a:solidFill>
              <a:srgbClr val="CF3338"/>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14350D-D47B-4CE3-8BD1-3348626A0DDF}"/>
              </a:ext>
            </a:extLst>
          </p:cNvPr>
          <p:cNvSpPr txBox="1"/>
          <p:nvPr/>
        </p:nvSpPr>
        <p:spPr>
          <a:xfrm>
            <a:off x="9513703" y="2897739"/>
            <a:ext cx="2279491" cy="420564"/>
          </a:xfrm>
          <a:prstGeom prst="rect">
            <a:avLst/>
          </a:prstGeom>
          <a:noFill/>
        </p:spPr>
        <p:txBody>
          <a:bodyPr wrap="square" rtlCol="0">
            <a:spAutoFit/>
          </a:bodyPr>
          <a:lstStyle/>
          <a:p>
            <a:r>
              <a:rPr lang="en-US" sz="2133" dirty="0">
                <a:latin typeface="Gidole" panose="02000503000000000000" pitchFamily="2" charset="0"/>
              </a:rPr>
              <a:t>Error term</a:t>
            </a:r>
          </a:p>
        </p:txBody>
      </p:sp>
    </p:spTree>
    <p:extLst>
      <p:ext uri="{BB962C8B-B14F-4D97-AF65-F5344CB8AC3E}">
        <p14:creationId xmlns:p14="http://schemas.microsoft.com/office/powerpoint/2010/main" val="40202796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HYPOTHESES</a:t>
            </a:r>
          </a:p>
        </p:txBody>
      </p:sp>
      <p:sp>
        <p:nvSpPr>
          <p:cNvPr id="7" name="TextBox 6">
            <a:extLst>
              <a:ext uri="{FF2B5EF4-FFF2-40B4-BE49-F238E27FC236}">
                <a16:creationId xmlns:a16="http://schemas.microsoft.com/office/drawing/2014/main" id="{DB5DC7EB-69BF-4559-8965-E6F17B0F4816}"/>
              </a:ext>
            </a:extLst>
          </p:cNvPr>
          <p:cNvSpPr txBox="1"/>
          <p:nvPr/>
        </p:nvSpPr>
        <p:spPr>
          <a:xfrm>
            <a:off x="1459099" y="1358972"/>
            <a:ext cx="9956800" cy="2062103"/>
          </a:xfrm>
          <a:prstGeom prst="rect">
            <a:avLst/>
          </a:prstGeom>
          <a:noFill/>
        </p:spPr>
        <p:txBody>
          <a:bodyPr wrap="square" rtlCol="0">
            <a:spAutoFit/>
          </a:bodyPr>
          <a:lstStyle/>
          <a:p>
            <a:r>
              <a:rPr lang="en-US" sz="3200" dirty="0">
                <a:latin typeface="Gidole" panose="02000503000000000000" pitchFamily="2" charset="0"/>
              </a:rPr>
              <a:t>Ho: No relationship between X and Y. The slope equals zero.</a:t>
            </a:r>
          </a:p>
          <a:p>
            <a:r>
              <a:rPr lang="en-US" sz="3200" dirty="0">
                <a:latin typeface="Gidole" panose="02000503000000000000" pitchFamily="2" charset="0"/>
              </a:rPr>
              <a:t>Ha: A relationship between X and Y. The slope does not equal zero.</a:t>
            </a:r>
          </a:p>
        </p:txBody>
      </p:sp>
      <p:pic>
        <p:nvPicPr>
          <p:cNvPr id="15" name="Picture 14">
            <a:extLst>
              <a:ext uri="{FF2B5EF4-FFF2-40B4-BE49-F238E27FC236}">
                <a16:creationId xmlns:a16="http://schemas.microsoft.com/office/drawing/2014/main" id="{25BE5177-5282-4860-BD2F-EBB1B386F180}"/>
              </a:ext>
            </a:extLst>
          </p:cNvPr>
          <p:cNvPicPr>
            <a:picLocks noChangeAspect="1"/>
          </p:cNvPicPr>
          <p:nvPr/>
        </p:nvPicPr>
        <p:blipFill>
          <a:blip r:embed="rId4"/>
          <a:stretch>
            <a:fillRect/>
          </a:stretch>
        </p:blipFill>
        <p:spPr>
          <a:xfrm>
            <a:off x="1574800" y="3458345"/>
            <a:ext cx="4768183" cy="2865983"/>
          </a:xfrm>
          <a:prstGeom prst="rect">
            <a:avLst/>
          </a:prstGeom>
        </p:spPr>
      </p:pic>
      <p:pic>
        <p:nvPicPr>
          <p:cNvPr id="17" name="Picture 16">
            <a:extLst>
              <a:ext uri="{FF2B5EF4-FFF2-40B4-BE49-F238E27FC236}">
                <a16:creationId xmlns:a16="http://schemas.microsoft.com/office/drawing/2014/main" id="{2DCABFE0-5A3C-4A8C-B3C2-841C7C690465}"/>
              </a:ext>
            </a:extLst>
          </p:cNvPr>
          <p:cNvPicPr>
            <a:picLocks noChangeAspect="1"/>
          </p:cNvPicPr>
          <p:nvPr/>
        </p:nvPicPr>
        <p:blipFill>
          <a:blip r:embed="rId5"/>
          <a:stretch>
            <a:fillRect/>
          </a:stretch>
        </p:blipFill>
        <p:spPr>
          <a:xfrm>
            <a:off x="6299102" y="3458345"/>
            <a:ext cx="4768183" cy="2865983"/>
          </a:xfrm>
          <a:prstGeom prst="rect">
            <a:avLst/>
          </a:prstGeom>
        </p:spPr>
      </p:pic>
    </p:spTree>
    <p:extLst>
      <p:ext uri="{BB962C8B-B14F-4D97-AF65-F5344CB8AC3E}">
        <p14:creationId xmlns:p14="http://schemas.microsoft.com/office/powerpoint/2010/main" val="3009829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B5DC7EB-69BF-4559-8965-E6F17B0F4816}"/>
                  </a:ext>
                </a:extLst>
              </p:cNvPr>
              <p:cNvSpPr txBox="1"/>
              <p:nvPr/>
            </p:nvSpPr>
            <p:spPr>
              <a:xfrm>
                <a:off x="1733709" y="128063"/>
                <a:ext cx="9956800" cy="1019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867" i="1">
                          <a:latin typeface="Cambria Math" panose="02040503050406030204" pitchFamily="18" charset="0"/>
                        </a:rPr>
                        <m:t>𝑅𝑒𝑠𝑖𝑑𝑢𝑎𝑙</m:t>
                      </m:r>
                      <m:r>
                        <a:rPr lang="en-US" sz="5867" i="1">
                          <a:latin typeface="Cambria Math" panose="02040503050406030204" pitchFamily="18" charset="0"/>
                        </a:rPr>
                        <m:t>=</m:t>
                      </m:r>
                      <m:r>
                        <a:rPr lang="en-US" sz="5867" i="1">
                          <a:latin typeface="Cambria Math" panose="02040503050406030204" pitchFamily="18" charset="0"/>
                        </a:rPr>
                        <m:t>𝑌</m:t>
                      </m:r>
                      <m:r>
                        <a:rPr lang="en-US" sz="5867" i="1">
                          <a:latin typeface="Cambria Math" panose="02040503050406030204" pitchFamily="18" charset="0"/>
                        </a:rPr>
                        <m:t>−</m:t>
                      </m:r>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oMath>
                  </m:oMathPara>
                </a14:m>
                <a:endParaRPr lang="en-US" sz="5867" dirty="0">
                  <a:latin typeface="Gidole" panose="02000503000000000000" pitchFamily="2" charset="0"/>
                </a:endParaRPr>
              </a:p>
            </p:txBody>
          </p:sp>
        </mc:Choice>
        <mc:Fallback>
          <p:sp>
            <p:nvSpPr>
              <p:cNvPr id="7" name="TextBox 6">
                <a:extLst>
                  <a:ext uri="{FF2B5EF4-FFF2-40B4-BE49-F238E27FC236}">
                    <a16:creationId xmlns:a16="http://schemas.microsoft.com/office/drawing/2014/main" id="{DB5DC7EB-69BF-4559-8965-E6F17B0F4816}"/>
                  </a:ext>
                </a:extLst>
              </p:cNvPr>
              <p:cNvSpPr txBox="1">
                <a:spLocks noRot="1" noChangeAspect="1" noMove="1" noResize="1" noEditPoints="1" noAdjustHandles="1" noChangeArrowheads="1" noChangeShapeType="1" noTextEdit="1"/>
              </p:cNvSpPr>
              <p:nvPr/>
            </p:nvSpPr>
            <p:spPr>
              <a:xfrm>
                <a:off x="1733709" y="128063"/>
                <a:ext cx="9956800" cy="1019638"/>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2AD4BC-BD7D-4E88-8E73-726984EDF3C6}"/>
              </a:ext>
            </a:extLst>
          </p:cNvPr>
          <p:cNvPicPr>
            <a:picLocks noChangeAspect="1"/>
          </p:cNvPicPr>
          <p:nvPr/>
        </p:nvPicPr>
        <p:blipFill>
          <a:blip r:embed="rId5"/>
          <a:stretch>
            <a:fillRect/>
          </a:stretch>
        </p:blipFill>
        <p:spPr>
          <a:xfrm>
            <a:off x="254000" y="2409832"/>
            <a:ext cx="5892800" cy="3574965"/>
          </a:xfrm>
          <a:prstGeom prst="rect">
            <a:avLst/>
          </a:prstGeom>
        </p:spPr>
      </p:pic>
      <p:pic>
        <p:nvPicPr>
          <p:cNvPr id="2052" name="Picture 4">
            <a:extLst>
              <a:ext uri="{FF2B5EF4-FFF2-40B4-BE49-F238E27FC236}">
                <a16:creationId xmlns:a16="http://schemas.microsoft.com/office/drawing/2014/main" id="{F5FE2C28-78DB-4DA8-9EA6-DE6C5B67D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7200" y="2409832"/>
            <a:ext cx="4775200" cy="3475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00C2B35-83EB-43EE-8527-00CDB024A1D6}"/>
              </a:ext>
            </a:extLst>
          </p:cNvPr>
          <p:cNvCxnSpPr/>
          <p:nvPr/>
        </p:nvCxnSpPr>
        <p:spPr>
          <a:xfrm flipH="1">
            <a:off x="3505200" y="939800"/>
            <a:ext cx="4318000" cy="279400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D4B68B-F571-4EF8-A969-8B3EAE121CFA}"/>
              </a:ext>
            </a:extLst>
          </p:cNvPr>
          <p:cNvCxnSpPr>
            <a:cxnSpLocks/>
          </p:cNvCxnSpPr>
          <p:nvPr/>
        </p:nvCxnSpPr>
        <p:spPr>
          <a:xfrm flipH="1">
            <a:off x="3606800" y="972768"/>
            <a:ext cx="5486400" cy="316743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80615A-976E-4198-B235-E9948D83649D}"/>
              </a:ext>
            </a:extLst>
          </p:cNvPr>
          <p:cNvSpPr txBox="1"/>
          <p:nvPr/>
        </p:nvSpPr>
        <p:spPr>
          <a:xfrm>
            <a:off x="2003346" y="3512959"/>
            <a:ext cx="1873091" cy="338554"/>
          </a:xfrm>
          <a:prstGeom prst="rect">
            <a:avLst/>
          </a:prstGeom>
          <a:noFill/>
        </p:spPr>
        <p:txBody>
          <a:bodyPr wrap="square" rtlCol="0">
            <a:spAutoFit/>
          </a:bodyPr>
          <a:lstStyle/>
          <a:p>
            <a:r>
              <a:rPr lang="en-US" sz="1600" b="1" dirty="0">
                <a:latin typeface="Gidole" panose="02000503000000000000" pitchFamily="2" charset="0"/>
              </a:rPr>
              <a:t>Observed value</a:t>
            </a:r>
          </a:p>
        </p:txBody>
      </p:sp>
      <p:sp>
        <p:nvSpPr>
          <p:cNvPr id="17" name="TextBox 16">
            <a:extLst>
              <a:ext uri="{FF2B5EF4-FFF2-40B4-BE49-F238E27FC236}">
                <a16:creationId xmlns:a16="http://schemas.microsoft.com/office/drawing/2014/main" id="{59EE86B8-3A1F-4382-AD54-47CD070CAE78}"/>
              </a:ext>
            </a:extLst>
          </p:cNvPr>
          <p:cNvSpPr txBox="1"/>
          <p:nvPr/>
        </p:nvSpPr>
        <p:spPr>
          <a:xfrm>
            <a:off x="2069432" y="3992155"/>
            <a:ext cx="1873091" cy="338554"/>
          </a:xfrm>
          <a:prstGeom prst="rect">
            <a:avLst/>
          </a:prstGeom>
          <a:noFill/>
        </p:spPr>
        <p:txBody>
          <a:bodyPr wrap="square" rtlCol="0">
            <a:spAutoFit/>
          </a:bodyPr>
          <a:lstStyle/>
          <a:p>
            <a:r>
              <a:rPr lang="en-US" sz="1600" b="1" dirty="0">
                <a:latin typeface="Gidole" panose="02000503000000000000" pitchFamily="2" charset="0"/>
              </a:rPr>
              <a:t>Estimated value</a:t>
            </a:r>
          </a:p>
        </p:txBody>
      </p:sp>
    </p:spTree>
    <p:extLst>
      <p:ext uri="{BB962C8B-B14F-4D97-AF65-F5344CB8AC3E}">
        <p14:creationId xmlns:p14="http://schemas.microsoft.com/office/powerpoint/2010/main" val="2487374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relationship between weight (X) and acceleration (Y)?</a:t>
            </a:r>
            <a:endParaRPr lang="en-US" sz="2400" dirty="0">
              <a:latin typeface="Gidole" panose="020B0604020202020204" charset="0"/>
            </a:endParaRPr>
          </a:p>
        </p:txBody>
      </p:sp>
    </p:spTree>
    <p:extLst>
      <p:ext uri="{BB962C8B-B14F-4D97-AF65-F5344CB8AC3E}">
        <p14:creationId xmlns:p14="http://schemas.microsoft.com/office/powerpoint/2010/main" val="34857227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mpg-regression-drill.xlsx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Is there a significant linear trend between weight (X) and displacement (Y)?</a:t>
            </a:r>
            <a:endParaRPr lang="en-US" sz="2400" dirty="0">
              <a:latin typeface="Gidole" panose="020B0604020202020204" charset="0"/>
            </a:endParaRPr>
          </a:p>
        </p:txBody>
      </p:sp>
    </p:spTree>
    <p:extLst>
      <p:ext uri="{BB962C8B-B14F-4D97-AF65-F5344CB8AC3E}">
        <p14:creationId xmlns:p14="http://schemas.microsoft.com/office/powerpoint/2010/main" val="39474523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6356803" cy="2215991"/>
          </a:xfrm>
          <a:prstGeom prst="rect">
            <a:avLst/>
          </a:prstGeom>
        </p:spPr>
        <p:txBody>
          <a:bodyPr wrap="square" lIns="0" tIns="0" rIns="0" bIns="0" rtlCol="0" anchor="t">
            <a:spAutoFit/>
          </a:bodyPr>
          <a:lstStyle/>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Researchers have found that the results of a linear regression of shark attacks (Y) on ice cream consumption (X) returns significant results.</a:t>
            </a:r>
          </a:p>
          <a:p>
            <a:pPr marL="1295465" lvl="3" indent="-381019">
              <a:buFont typeface="Arial" panose="020B0604020202020204" pitchFamily="34" charset="0"/>
              <a:buChar char="•"/>
            </a:pPr>
            <a:r>
              <a:rPr lang="en-US" sz="2400" i="1" dirty="0">
                <a:solidFill>
                  <a:srgbClr val="000000"/>
                </a:solidFill>
                <a:latin typeface="Gidole" panose="020B0604020202020204" charset="0"/>
                <a:ea typeface="Roboto Mono" pitchFamily="2" charset="0"/>
              </a:rPr>
              <a:t>Do ice cream cones influence shark attacks?</a:t>
            </a:r>
            <a:endParaRPr lang="en-US" sz="2400" i="1" dirty="0">
              <a:latin typeface="Gidole" panose="020B0604020202020204" charset="0"/>
            </a:endParaRPr>
          </a:p>
        </p:txBody>
      </p:sp>
    </p:spTree>
    <p:extLst>
      <p:ext uri="{BB962C8B-B14F-4D97-AF65-F5344CB8AC3E}">
        <p14:creationId xmlns:p14="http://schemas.microsoft.com/office/powerpoint/2010/main" val="13451605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609600" y="127564"/>
            <a:ext cx="10116004" cy="1559338"/>
          </a:xfrm>
          <a:prstGeom prst="rect">
            <a:avLst/>
          </a:prstGeom>
        </p:spPr>
        <p:txBody>
          <a:bodyPr wrap="square" lIns="0" tIns="0" rIns="0" bIns="0" rtlCol="0" anchor="t">
            <a:spAutoFit/>
          </a:bodyPr>
          <a:lstStyle/>
          <a:p>
            <a:pPr>
              <a:lnSpc>
                <a:spcPct val="150000"/>
              </a:lnSpc>
              <a:spcBef>
                <a:spcPct val="0"/>
              </a:spcBef>
            </a:pPr>
            <a:r>
              <a:rPr lang="en-US" sz="3600" dirty="0">
                <a:solidFill>
                  <a:srgbClr val="000000"/>
                </a:solidFill>
                <a:latin typeface="Open Sans Extra Bold"/>
              </a:rPr>
              <a:t>THE DEPENDENT, THE INDEPENDENT, AND THE CONFOUNDING</a:t>
            </a:r>
          </a:p>
        </p:txBody>
      </p:sp>
      <p:pic>
        <p:nvPicPr>
          <p:cNvPr id="3" name="Graphic 2" descr="Ice cream">
            <a:extLst>
              <a:ext uri="{FF2B5EF4-FFF2-40B4-BE49-F238E27FC236}">
                <a16:creationId xmlns:a16="http://schemas.microsoft.com/office/drawing/2014/main" id="{02613DF9-B18C-4066-8392-90CD360B6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200" y="3294929"/>
            <a:ext cx="1524000" cy="1524000"/>
          </a:xfrm>
          <a:prstGeom prst="rect">
            <a:avLst/>
          </a:prstGeom>
        </p:spPr>
      </p:pic>
      <p:pic>
        <p:nvPicPr>
          <p:cNvPr id="5" name="Graphic 4" descr="Shark">
            <a:extLst>
              <a:ext uri="{FF2B5EF4-FFF2-40B4-BE49-F238E27FC236}">
                <a16:creationId xmlns:a16="http://schemas.microsoft.com/office/drawing/2014/main" id="{467867CB-35ED-4FD9-99C8-048E8E5B03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606801" y="3294930"/>
            <a:ext cx="1523999" cy="1523999"/>
          </a:xfrm>
          <a:prstGeom prst="rect">
            <a:avLst/>
          </a:prstGeom>
        </p:spPr>
      </p:pic>
      <p:sp>
        <p:nvSpPr>
          <p:cNvPr id="6" name="Arrow: Right 5">
            <a:extLst>
              <a:ext uri="{FF2B5EF4-FFF2-40B4-BE49-F238E27FC236}">
                <a16:creationId xmlns:a16="http://schemas.microsoft.com/office/drawing/2014/main" id="{1914706D-3279-49BC-8558-0C9D4E7BD74E}"/>
              </a:ext>
            </a:extLst>
          </p:cNvPr>
          <p:cNvSpPr/>
          <p:nvPr/>
        </p:nvSpPr>
        <p:spPr>
          <a:xfrm>
            <a:off x="1676400" y="3987800"/>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3" name="Graphic 12" descr="Ice cream">
            <a:extLst>
              <a:ext uri="{FF2B5EF4-FFF2-40B4-BE49-F238E27FC236}">
                <a16:creationId xmlns:a16="http://schemas.microsoft.com/office/drawing/2014/main" id="{CFD2908E-1E27-42A8-AE58-BC34C1A1EB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3604" y="2260600"/>
            <a:ext cx="1524000" cy="1524000"/>
          </a:xfrm>
          <a:prstGeom prst="rect">
            <a:avLst/>
          </a:prstGeom>
        </p:spPr>
      </p:pic>
      <p:pic>
        <p:nvPicPr>
          <p:cNvPr id="14" name="Graphic 13" descr="Shark">
            <a:extLst>
              <a:ext uri="{FF2B5EF4-FFF2-40B4-BE49-F238E27FC236}">
                <a16:creationId xmlns:a16="http://schemas.microsoft.com/office/drawing/2014/main" id="{F7A6614B-7F2F-49B9-B0F8-629CE11F0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963605" y="4953001"/>
            <a:ext cx="1523999" cy="1523999"/>
          </a:xfrm>
          <a:prstGeom prst="rect">
            <a:avLst/>
          </a:prstGeom>
        </p:spPr>
      </p:pic>
      <p:sp>
        <p:nvSpPr>
          <p:cNvPr id="15" name="Arrow: Right 14">
            <a:extLst>
              <a:ext uri="{FF2B5EF4-FFF2-40B4-BE49-F238E27FC236}">
                <a16:creationId xmlns:a16="http://schemas.microsoft.com/office/drawing/2014/main" id="{702878B8-B7C6-4A32-A07C-4195A78E8E6F}"/>
              </a:ext>
            </a:extLst>
          </p:cNvPr>
          <p:cNvSpPr/>
          <p:nvPr/>
        </p:nvSpPr>
        <p:spPr>
          <a:xfrm rot="20517222">
            <a:off x="8604208" y="3479579"/>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Arrow: Right 15">
            <a:extLst>
              <a:ext uri="{FF2B5EF4-FFF2-40B4-BE49-F238E27FC236}">
                <a16:creationId xmlns:a16="http://schemas.microsoft.com/office/drawing/2014/main" id="{73CB3E2D-69EB-451E-9C41-F6041DF6BE60}"/>
              </a:ext>
            </a:extLst>
          </p:cNvPr>
          <p:cNvSpPr/>
          <p:nvPr/>
        </p:nvSpPr>
        <p:spPr>
          <a:xfrm rot="1663649">
            <a:off x="8369087" y="4685655"/>
            <a:ext cx="1727200" cy="1524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7" name="Graphic 16" descr="Dim (Smaller Sun)">
            <a:extLst>
              <a:ext uri="{FF2B5EF4-FFF2-40B4-BE49-F238E27FC236}">
                <a16:creationId xmlns:a16="http://schemas.microsoft.com/office/drawing/2014/main" id="{8572410A-5DD8-4CC4-BF38-8732C9B0B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53200" y="2867862"/>
            <a:ext cx="2336800" cy="2336800"/>
          </a:xfrm>
          <a:prstGeom prst="rect">
            <a:avLst/>
          </a:prstGeom>
        </p:spPr>
      </p:pic>
    </p:spTree>
    <p:extLst>
      <p:ext uri="{BB962C8B-B14F-4D97-AF65-F5344CB8AC3E}">
        <p14:creationId xmlns:p14="http://schemas.microsoft.com/office/powerpoint/2010/main" val="8887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MODEL DIAGNOSTICS: R-SQUARE</a:t>
            </a:r>
          </a:p>
        </p:txBody>
      </p:sp>
      <p:sp>
        <p:nvSpPr>
          <p:cNvPr id="9" name="Rectangle 8">
            <a:extLst>
              <a:ext uri="{FF2B5EF4-FFF2-40B4-BE49-F238E27FC236}">
                <a16:creationId xmlns:a16="http://schemas.microsoft.com/office/drawing/2014/main" id="{371C4D49-47A2-4890-86F3-1C738297DB16}"/>
              </a:ext>
            </a:extLst>
          </p:cNvPr>
          <p:cNvSpPr/>
          <p:nvPr/>
        </p:nvSpPr>
        <p:spPr>
          <a:xfrm>
            <a:off x="457200" y="3713747"/>
            <a:ext cx="3606800" cy="12900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Variability of Y</a:t>
            </a:r>
          </a:p>
        </p:txBody>
      </p:sp>
      <p:sp>
        <p:nvSpPr>
          <p:cNvPr id="21" name="Rectangle 20">
            <a:extLst>
              <a:ext uri="{FF2B5EF4-FFF2-40B4-BE49-F238E27FC236}">
                <a16:creationId xmlns:a16="http://schemas.microsoft.com/office/drawing/2014/main" id="{84E2578E-9413-4650-B755-878385A6DC05}"/>
              </a:ext>
            </a:extLst>
          </p:cNvPr>
          <p:cNvSpPr/>
          <p:nvPr/>
        </p:nvSpPr>
        <p:spPr>
          <a:xfrm>
            <a:off x="7273006" y="2565400"/>
            <a:ext cx="34544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Regression model</a:t>
            </a:r>
          </a:p>
        </p:txBody>
      </p:sp>
      <p:sp>
        <p:nvSpPr>
          <p:cNvPr id="24" name="Rectangle 23">
            <a:extLst>
              <a:ext uri="{FF2B5EF4-FFF2-40B4-BE49-F238E27FC236}">
                <a16:creationId xmlns:a16="http://schemas.microsoft.com/office/drawing/2014/main" id="{7DD1C110-12A2-4792-91A5-BD57C36F3D15}"/>
              </a:ext>
            </a:extLst>
          </p:cNvPr>
          <p:cNvSpPr/>
          <p:nvPr/>
        </p:nvSpPr>
        <p:spPr>
          <a:xfrm>
            <a:off x="7321825" y="5187869"/>
            <a:ext cx="3454400" cy="1493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dole" panose="02000503000000000000" pitchFamily="2" charset="0"/>
              </a:rPr>
              <a:t>Error</a:t>
            </a:r>
          </a:p>
        </p:txBody>
      </p:sp>
      <p:cxnSp>
        <p:nvCxnSpPr>
          <p:cNvPr id="14" name="Straight Arrow Connector 13">
            <a:extLst>
              <a:ext uri="{FF2B5EF4-FFF2-40B4-BE49-F238E27FC236}">
                <a16:creationId xmlns:a16="http://schemas.microsoft.com/office/drawing/2014/main" id="{3CA7CF19-6567-4BA0-A1A6-9F2CB649403D}"/>
              </a:ext>
            </a:extLst>
          </p:cNvPr>
          <p:cNvCxnSpPr/>
          <p:nvPr/>
        </p:nvCxnSpPr>
        <p:spPr>
          <a:xfrm flipV="1">
            <a:off x="4267200" y="3175000"/>
            <a:ext cx="2844800" cy="508000"/>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5DB2AC-0559-4DFC-A101-AE1C35A4B6FC}"/>
              </a:ext>
            </a:extLst>
          </p:cNvPr>
          <p:cNvCxnSpPr>
            <a:cxnSpLocks/>
          </p:cNvCxnSpPr>
          <p:nvPr/>
        </p:nvCxnSpPr>
        <p:spPr>
          <a:xfrm>
            <a:off x="4267200" y="5003800"/>
            <a:ext cx="3005806" cy="940307"/>
          </a:xfrm>
          <a:prstGeom prst="straightConnector1">
            <a:avLst/>
          </a:prstGeom>
          <a:ln w="57150">
            <a:solidFill>
              <a:srgbClr val="3D393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39B2AF-3279-4A09-9DB7-D2CE073D9A56}"/>
              </a:ext>
            </a:extLst>
          </p:cNvPr>
          <p:cNvSpPr txBox="1"/>
          <p:nvPr/>
        </p:nvSpPr>
        <p:spPr>
          <a:xfrm rot="20961041">
            <a:off x="4108965" y="2730191"/>
            <a:ext cx="3132832" cy="666977"/>
          </a:xfrm>
          <a:prstGeom prst="rect">
            <a:avLst/>
          </a:prstGeom>
          <a:noFill/>
        </p:spPr>
        <p:txBody>
          <a:bodyPr wrap="square" rtlCol="0">
            <a:spAutoFit/>
          </a:bodyPr>
          <a:lstStyle/>
          <a:p>
            <a:r>
              <a:rPr lang="en-US" sz="1867" dirty="0">
                <a:latin typeface="Gidole" panose="02000503000000000000" pitchFamily="2" charset="0"/>
              </a:rPr>
              <a:t>What % is explained here? </a:t>
            </a:r>
            <a:r>
              <a:rPr lang="en-US" sz="1867" i="1" dirty="0">
                <a:latin typeface="Gidole" panose="02000503000000000000" pitchFamily="2" charset="0"/>
              </a:rPr>
              <a:t>This is r-square</a:t>
            </a:r>
            <a:endParaRPr lang="en-US" sz="1867" dirty="0">
              <a:latin typeface="Gidole" panose="02000503000000000000" pitchFamily="2" charset="0"/>
            </a:endParaRPr>
          </a:p>
        </p:txBody>
      </p:sp>
      <p:sp>
        <p:nvSpPr>
          <p:cNvPr id="28" name="TextBox 27">
            <a:extLst>
              <a:ext uri="{FF2B5EF4-FFF2-40B4-BE49-F238E27FC236}">
                <a16:creationId xmlns:a16="http://schemas.microsoft.com/office/drawing/2014/main" id="{8902742B-4A26-4ADC-B60A-591A12EF70F4}"/>
              </a:ext>
            </a:extLst>
          </p:cNvPr>
          <p:cNvSpPr txBox="1"/>
          <p:nvPr/>
        </p:nvSpPr>
        <p:spPr>
          <a:xfrm rot="1096592">
            <a:off x="4200062" y="5710103"/>
            <a:ext cx="3959649" cy="379656"/>
          </a:xfrm>
          <a:prstGeom prst="rect">
            <a:avLst/>
          </a:prstGeom>
          <a:noFill/>
        </p:spPr>
        <p:txBody>
          <a:bodyPr wrap="square" rtlCol="0">
            <a:spAutoFit/>
          </a:bodyPr>
          <a:lstStyle/>
          <a:p>
            <a:r>
              <a:rPr lang="en-US" sz="1867" dirty="0">
                <a:latin typeface="Gidole" panose="02000503000000000000" pitchFamily="2" charset="0"/>
              </a:rPr>
              <a:t>This remains unexplained</a:t>
            </a:r>
          </a:p>
        </p:txBody>
      </p:sp>
    </p:spTree>
    <p:extLst>
      <p:ext uri="{BB962C8B-B14F-4D97-AF65-F5344CB8AC3E}">
        <p14:creationId xmlns:p14="http://schemas.microsoft.com/office/powerpoint/2010/main" val="27665250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5440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6360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2966503040"/>
                  </a:ext>
                </a:extLst>
              </a:tr>
              <a:tr h="86360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4083660833"/>
                  </a:ext>
                </a:extLst>
              </a:tr>
              <a:tr h="86360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endParaRPr lang="en-US" sz="2700" dirty="0">
                        <a:solidFill>
                          <a:schemeClr val="tx1">
                            <a:lumMod val="95000"/>
                            <a:lumOff val="5000"/>
                          </a:schemeClr>
                        </a:solidFill>
                        <a:latin typeface="Gidole" panose="02000503000000000000" pitchFamily="2" charset="0"/>
                      </a:endParaRP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289137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pic>
        <p:nvPicPr>
          <p:cNvPr id="8" name="Picture 7">
            <a:extLst>
              <a:ext uri="{FF2B5EF4-FFF2-40B4-BE49-F238E27FC236}">
                <a16:creationId xmlns:a16="http://schemas.microsoft.com/office/drawing/2014/main" id="{0F435F35-A152-4656-865B-6E8676432827}"/>
              </a:ext>
            </a:extLst>
          </p:cNvPr>
          <p:cNvPicPr>
            <a:picLocks noChangeAspect="1"/>
          </p:cNvPicPr>
          <p:nvPr/>
        </p:nvPicPr>
        <p:blipFill>
          <a:blip r:embed="rId4"/>
          <a:stretch>
            <a:fillRect/>
          </a:stretch>
        </p:blipFill>
        <p:spPr>
          <a:xfrm>
            <a:off x="1948617" y="479998"/>
            <a:ext cx="8636000" cy="5377921"/>
          </a:xfrm>
          <a:prstGeom prst="rect">
            <a:avLst/>
          </a:prstGeom>
        </p:spPr>
      </p:pic>
      <p:sp>
        <p:nvSpPr>
          <p:cNvPr id="9" name="TextBox 8">
            <a:extLst>
              <a:ext uri="{FF2B5EF4-FFF2-40B4-BE49-F238E27FC236}">
                <a16:creationId xmlns:a16="http://schemas.microsoft.com/office/drawing/2014/main" id="{A32A0BB2-F210-420B-8812-66FFB80B7279}"/>
              </a:ext>
            </a:extLst>
          </p:cNvPr>
          <p:cNvSpPr txBox="1"/>
          <p:nvPr/>
        </p:nvSpPr>
        <p:spPr>
          <a:xfrm>
            <a:off x="1931684" y="6172200"/>
            <a:ext cx="7010400" cy="584775"/>
          </a:xfrm>
          <a:prstGeom prst="rect">
            <a:avLst/>
          </a:prstGeom>
          <a:noFill/>
        </p:spPr>
        <p:txBody>
          <a:bodyPr wrap="square" rtlCol="0">
            <a:spAutoFit/>
          </a:bodyPr>
          <a:lstStyle/>
          <a:p>
            <a:r>
              <a:rPr lang="en-US" sz="1600" dirty="0">
                <a:latin typeface="Gidole" panose="02000503000000000000" pitchFamily="50" charset="0"/>
                <a:hlinkClick r:id="rId5"/>
              </a:rPr>
              <a:t>https://www.masterdataanalysis.com/ms-excel/analyzing-50-million-records-excel/</a:t>
            </a:r>
            <a:r>
              <a:rPr lang="en-US" sz="1600" dirty="0">
                <a:latin typeface="Gidole" panose="02000503000000000000" pitchFamily="50" charset="0"/>
              </a:rPr>
              <a:t>  </a:t>
            </a:r>
          </a:p>
        </p:txBody>
      </p:sp>
    </p:spTree>
    <p:extLst>
      <p:ext uri="{BB962C8B-B14F-4D97-AF65-F5344CB8AC3E}">
        <p14:creationId xmlns:p14="http://schemas.microsoft.com/office/powerpoint/2010/main" val="5708824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8541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INTERPRETING R-SQUARE</a:t>
            </a:r>
          </a:p>
        </p:txBody>
      </p:sp>
      <p:graphicFrame>
        <p:nvGraphicFramePr>
          <p:cNvPr id="4" name="Table 4">
            <a:extLst>
              <a:ext uri="{FF2B5EF4-FFF2-40B4-BE49-F238E27FC236}">
                <a16:creationId xmlns:a16="http://schemas.microsoft.com/office/drawing/2014/main" id="{412DF7EF-F085-40E4-8F65-390A5A31A11B}"/>
              </a:ext>
            </a:extLst>
          </p:cNvPr>
          <p:cNvGraphicFramePr>
            <a:graphicFrameLocks noGrp="1"/>
          </p:cNvGraphicFramePr>
          <p:nvPr/>
        </p:nvGraphicFramePr>
        <p:xfrm>
          <a:off x="1371600" y="1905000"/>
          <a:ext cx="10160000" cy="3484880"/>
        </p:xfrm>
        <a:graphic>
          <a:graphicData uri="http://schemas.openxmlformats.org/drawingml/2006/table">
            <a:tbl>
              <a:tblPr firstRow="1" bandRow="1">
                <a:tableStyleId>{21E4AEA4-8DFA-4A89-87EB-49C32662AFE0}</a:tableStyleId>
              </a:tblPr>
              <a:tblGrid>
                <a:gridCol w="5080000">
                  <a:extLst>
                    <a:ext uri="{9D8B030D-6E8A-4147-A177-3AD203B41FA5}">
                      <a16:colId xmlns:a16="http://schemas.microsoft.com/office/drawing/2014/main" val="1509198100"/>
                    </a:ext>
                  </a:extLst>
                </a:gridCol>
                <a:gridCol w="5080000">
                  <a:extLst>
                    <a:ext uri="{9D8B030D-6E8A-4147-A177-3AD203B41FA5}">
                      <a16:colId xmlns:a16="http://schemas.microsoft.com/office/drawing/2014/main" val="389150248"/>
                    </a:ext>
                  </a:extLst>
                </a:gridCol>
              </a:tblGrid>
              <a:tr h="863600">
                <a:tc>
                  <a:txBody>
                    <a:bodyPr/>
                    <a:lstStyle/>
                    <a:p>
                      <a:pPr algn="ctr">
                        <a:lnSpc>
                          <a:spcPct val="100000"/>
                        </a:lnSpc>
                      </a:pPr>
                      <a:r>
                        <a:rPr lang="en-US" sz="2900" dirty="0">
                          <a:latin typeface="Gidole" panose="02000503000000000000" pitchFamily="2" charset="0"/>
                        </a:rPr>
                        <a:t>R-square value</a:t>
                      </a:r>
                    </a:p>
                  </a:txBody>
                  <a:tcPr marL="60960" marR="60960" marT="30480" marB="30480" anchor="ctr"/>
                </a:tc>
                <a:tc>
                  <a:txBody>
                    <a:bodyPr/>
                    <a:lstStyle/>
                    <a:p>
                      <a:pPr algn="ctr"/>
                      <a:r>
                        <a:rPr lang="en-US" sz="2900" dirty="0">
                          <a:latin typeface="Gidole" panose="02000503000000000000" pitchFamily="2" charset="0"/>
                        </a:rPr>
                        <a:t>Interpretation</a:t>
                      </a:r>
                      <a:endParaRPr lang="en-US" sz="2900" dirty="0"/>
                    </a:p>
                  </a:txBody>
                  <a:tcPr marL="60960" marR="60960" marT="30480" marB="30480" anchor="ctr"/>
                </a:tc>
                <a:extLst>
                  <a:ext uri="{0D108BD9-81ED-4DB2-BD59-A6C34878D82A}">
                    <a16:rowId xmlns:a16="http://schemas.microsoft.com/office/drawing/2014/main" val="452871791"/>
                  </a:ext>
                </a:extLst>
              </a:tr>
              <a:tr h="873760">
                <a:tc>
                  <a:txBody>
                    <a:bodyPr/>
                    <a:lstStyle/>
                    <a:p>
                      <a:pPr algn="l"/>
                      <a:r>
                        <a:rPr lang="en-US" sz="2700" dirty="0">
                          <a:solidFill>
                            <a:schemeClr val="tx1">
                              <a:lumMod val="95000"/>
                              <a:lumOff val="5000"/>
                            </a:schemeClr>
                          </a:solidFill>
                          <a:latin typeface="Gidole" panose="02000503000000000000" pitchFamily="2" charset="0"/>
                        </a:rPr>
                        <a:t>.05</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5% of the variability in Y is explained by X</a:t>
                      </a:r>
                    </a:p>
                  </a:txBody>
                  <a:tcPr marL="60960" marR="60960" marT="30480" marB="30480"/>
                </a:tc>
                <a:extLst>
                  <a:ext uri="{0D108BD9-81ED-4DB2-BD59-A6C34878D82A}">
                    <a16:rowId xmlns:a16="http://schemas.microsoft.com/office/drawing/2014/main" val="2966503040"/>
                  </a:ext>
                </a:extLst>
              </a:tr>
              <a:tr h="873760">
                <a:tc>
                  <a:txBody>
                    <a:bodyPr/>
                    <a:lstStyle/>
                    <a:p>
                      <a:pPr algn="l"/>
                      <a:r>
                        <a:rPr lang="en-US" sz="2700" dirty="0">
                          <a:solidFill>
                            <a:schemeClr val="tx1">
                              <a:lumMod val="95000"/>
                              <a:lumOff val="5000"/>
                            </a:schemeClr>
                          </a:solidFill>
                          <a:latin typeface="Gidole" panose="02000503000000000000" pitchFamily="2" charset="0"/>
                        </a:rPr>
                        <a:t>.66</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66% of the variability in Y is explained by X</a:t>
                      </a:r>
                    </a:p>
                  </a:txBody>
                  <a:tcPr marL="60960" marR="60960" marT="30480" marB="30480"/>
                </a:tc>
                <a:extLst>
                  <a:ext uri="{0D108BD9-81ED-4DB2-BD59-A6C34878D82A}">
                    <a16:rowId xmlns:a16="http://schemas.microsoft.com/office/drawing/2014/main" val="4083660833"/>
                  </a:ext>
                </a:extLst>
              </a:tr>
              <a:tr h="873760">
                <a:tc>
                  <a:txBody>
                    <a:bodyPr/>
                    <a:lstStyle/>
                    <a:p>
                      <a:pPr algn="l"/>
                      <a:r>
                        <a:rPr lang="en-US" sz="2700" dirty="0">
                          <a:solidFill>
                            <a:schemeClr val="tx1">
                              <a:lumMod val="95000"/>
                              <a:lumOff val="5000"/>
                            </a:schemeClr>
                          </a:solidFill>
                          <a:latin typeface="Gidole" panose="02000503000000000000" pitchFamily="2" charset="0"/>
                        </a:rPr>
                        <a:t>.92</a:t>
                      </a:r>
                    </a:p>
                  </a:txBody>
                  <a:tcPr marL="60960" marR="60960" marT="30480" marB="30480"/>
                </a:tc>
                <a:tc>
                  <a:txBody>
                    <a:bodyPr/>
                    <a:lstStyle/>
                    <a:p>
                      <a:pPr algn="l"/>
                      <a:r>
                        <a:rPr lang="en-US" sz="2700" dirty="0">
                          <a:solidFill>
                            <a:schemeClr val="tx1">
                              <a:lumMod val="95000"/>
                              <a:lumOff val="5000"/>
                            </a:schemeClr>
                          </a:solidFill>
                          <a:latin typeface="Gidole" panose="02000503000000000000" pitchFamily="2" charset="0"/>
                        </a:rPr>
                        <a:t>92% of the variability in Y is explained by X</a:t>
                      </a:r>
                    </a:p>
                  </a:txBody>
                  <a:tcPr marL="60960" marR="60960" marT="30480" marB="30480"/>
                </a:tc>
                <a:extLst>
                  <a:ext uri="{0D108BD9-81ED-4DB2-BD59-A6C34878D82A}">
                    <a16:rowId xmlns:a16="http://schemas.microsoft.com/office/drawing/2014/main" val="3996434926"/>
                  </a:ext>
                </a:extLst>
              </a:tr>
            </a:tbl>
          </a:graphicData>
        </a:graphic>
      </p:graphicFrame>
    </p:spTree>
    <p:extLst>
      <p:ext uri="{BB962C8B-B14F-4D97-AF65-F5344CB8AC3E}">
        <p14:creationId xmlns:p14="http://schemas.microsoft.com/office/powerpoint/2010/main" val="31389793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10999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MAKING POINT PREDICTIONS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8818309-AE2D-4800-AFB3-48274A12C2EC}"/>
                  </a:ext>
                </a:extLst>
              </p:cNvPr>
              <p:cNvSpPr txBox="1"/>
              <p:nvPr/>
            </p:nvSpPr>
            <p:spPr>
              <a:xfrm>
                <a:off x="1219200" y="1356399"/>
                <a:ext cx="9956800" cy="6461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rPr>
                            <m:t>0</m:t>
                          </m:r>
                        </m:sub>
                      </m:sSub>
                      <m:r>
                        <a:rPr lang="en-US" sz="5867" i="1">
                          <a:latin typeface="Cambria Math" panose="02040503050406030204" pitchFamily="18" charset="0"/>
                        </a:rPr>
                        <m:t>+</m:t>
                      </m:r>
                      <m:sSub>
                        <m:sSubPr>
                          <m:ctrlPr>
                            <a:rPr lang="en-US" sz="5867" i="1">
                              <a:latin typeface="Cambria Math" panose="02040503050406030204" pitchFamily="18" charset="0"/>
                            </a:rPr>
                          </m:ctrlPr>
                        </m:sSubPr>
                        <m:e>
                          <m:r>
                            <a:rPr lang="en-US" sz="5867" i="1">
                              <a:latin typeface="Cambria Math" panose="02040503050406030204" pitchFamily="18" charset="0"/>
                              <a:ea typeface="Cambria Math" panose="02040503050406030204" pitchFamily="18" charset="0"/>
                            </a:rPr>
                            <m:t>𝛽</m:t>
                          </m:r>
                        </m:e>
                        <m:sub>
                          <m:r>
                            <a:rPr lang="en-US" sz="5867" i="1">
                              <a:latin typeface="Cambria Math" panose="02040503050406030204" pitchFamily="18" charset="0"/>
                              <a:ea typeface="Cambria Math" panose="02040503050406030204" pitchFamily="18" charset="0"/>
                            </a:rPr>
                            <m:t>1</m:t>
                          </m:r>
                        </m:sub>
                      </m:sSub>
                      <m:sSub>
                        <m:sSubPr>
                          <m:ctrlPr>
                            <a:rPr lang="en-US" sz="5867" i="1">
                              <a:latin typeface="Cambria Math" panose="02040503050406030204" pitchFamily="18" charset="0"/>
                            </a:rPr>
                          </m:ctrlPr>
                        </m:sSubPr>
                        <m:e>
                          <m:r>
                            <a:rPr lang="en-US" sz="5867" i="1">
                              <a:latin typeface="Cambria Math" panose="02040503050406030204" pitchFamily="18" charset="0"/>
                            </a:rPr>
                            <m:t>∗</m:t>
                          </m:r>
                          <m:r>
                            <a:rPr lang="en-US" sz="5867" i="1">
                              <a:latin typeface="Cambria Math" panose="02040503050406030204" pitchFamily="18" charset="0"/>
                            </a:rPr>
                            <m:t>𝑋</m:t>
                          </m:r>
                        </m:e>
                        <m:sub>
                          <m:r>
                            <a:rPr lang="en-US" sz="5867" i="1">
                              <a:latin typeface="Cambria Math" panose="02040503050406030204" pitchFamily="18" charset="0"/>
                              <a:ea typeface="Cambria Math" panose="02040503050406030204" pitchFamily="18" charset="0"/>
                            </a:rPr>
                            <m:t>𝑖</m:t>
                          </m:r>
                        </m:sub>
                      </m:sSub>
                    </m:oMath>
                  </m:oMathPara>
                </a14:m>
                <a:endParaRPr lang="en-US" sz="5867" dirty="0">
                  <a:latin typeface="Gidole" panose="02000503000000000000" pitchFamily="2" charset="0"/>
                </a:endParaRPr>
              </a:p>
              <a:p>
                <a:endParaRPr lang="en-US" sz="5867" dirty="0">
                  <a:latin typeface="Gidole" panose="02000503000000000000" pitchFamily="2" charset="0"/>
                </a:endParaRPr>
              </a:p>
              <a:p>
                <a:pPr/>
                <a14:m>
                  <m:oMathPara xmlns:m="http://schemas.openxmlformats.org/officeDocument/2006/math">
                    <m:oMathParaPr>
                      <m:jc m:val="centerGroup"/>
                    </m:oMathParaPr>
                    <m:oMath xmlns:m="http://schemas.openxmlformats.org/officeDocument/2006/math">
                      <m:acc>
                        <m:accPr>
                          <m:chr m:val="̂"/>
                          <m:ctrlPr>
                            <a:rPr lang="en-US" sz="5867" i="1">
                              <a:latin typeface="Cambria Math" panose="02040503050406030204" pitchFamily="18" charset="0"/>
                            </a:rPr>
                          </m:ctrlPr>
                        </m:accPr>
                        <m:e>
                          <m:r>
                            <a:rPr lang="en-US" sz="5867" i="1">
                              <a:latin typeface="Cambria Math" panose="02040503050406030204" pitchFamily="18" charset="0"/>
                            </a:rPr>
                            <m:t>𝑌</m:t>
                          </m:r>
                        </m:e>
                      </m:acc>
                      <m:r>
                        <a:rPr lang="en-US" sz="5867" i="1">
                          <a:latin typeface="Cambria Math" panose="02040503050406030204" pitchFamily="18" charset="0"/>
                        </a:rPr>
                        <m:t>=</m:t>
                      </m:r>
                      <m:r>
                        <a:rPr lang="en-US" sz="5867" i="1">
                          <a:latin typeface="Cambria Math" panose="02040503050406030204" pitchFamily="18" charset="0"/>
                        </a:rPr>
                        <m:t>10</m:t>
                      </m:r>
                      <m:r>
                        <a:rPr lang="en-US" sz="5867" i="1">
                          <a:latin typeface="Cambria Math" panose="02040503050406030204" pitchFamily="18" charset="0"/>
                        </a:rPr>
                        <m:t>+</m:t>
                      </m:r>
                      <m:r>
                        <a:rPr lang="en-US" sz="5867" i="1">
                          <a:latin typeface="Cambria Math" panose="02040503050406030204" pitchFamily="18" charset="0"/>
                        </a:rPr>
                        <m:t>.5∗</m:t>
                      </m:r>
                      <m:r>
                        <a:rPr lang="en-US" sz="5867" b="1" i="1">
                          <a:solidFill>
                            <a:schemeClr val="tx2">
                              <a:lumMod val="60000"/>
                              <a:lumOff val="40000"/>
                            </a:schemeClr>
                          </a:solidFill>
                          <a:latin typeface="Cambria Math" panose="02040503050406030204" pitchFamily="18" charset="0"/>
                        </a:rPr>
                        <m:t>𝟒</m:t>
                      </m:r>
                    </m:oMath>
                  </m:oMathPara>
                </a14:m>
                <a:endParaRPr lang="en-US" sz="5867" b="1" dirty="0">
                  <a:latin typeface="Gidole" panose="02000503000000000000" pitchFamily="2" charset="0"/>
                </a:endParaRPr>
              </a:p>
              <a:p>
                <a:endParaRPr lang="en-US" sz="5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5867" b="1" i="1">
                          <a:solidFill>
                            <a:schemeClr val="tx2"/>
                          </a:solidFill>
                          <a:latin typeface="Cambria Math" panose="02040503050406030204" pitchFamily="18" charset="0"/>
                        </a:rPr>
                        <m:t>𝟏𝟐</m:t>
                      </m:r>
                      <m:r>
                        <a:rPr lang="en-US" sz="5867" i="1">
                          <a:latin typeface="Cambria Math" panose="02040503050406030204" pitchFamily="18" charset="0"/>
                        </a:rPr>
                        <m:t>=10+</m:t>
                      </m:r>
                      <m:r>
                        <a:rPr lang="en-US" sz="5867" i="1">
                          <a:latin typeface="Cambria Math" panose="02040503050406030204" pitchFamily="18" charset="0"/>
                        </a:rPr>
                        <m:t>2</m:t>
                      </m:r>
                    </m:oMath>
                  </m:oMathPara>
                </a14:m>
                <a:endParaRPr lang="en-US" sz="5867" dirty="0">
                  <a:latin typeface="Gidole" panose="02000503000000000000" pitchFamily="2" charset="0"/>
                </a:endParaRPr>
              </a:p>
              <a:p>
                <a:endParaRPr lang="en-US" sz="5867" dirty="0">
                  <a:latin typeface="Gidole" panose="02000503000000000000" pitchFamily="2" charset="0"/>
                </a:endParaRPr>
              </a:p>
              <a:p>
                <a:r>
                  <a:rPr lang="en-US" sz="5867" dirty="0">
                    <a:latin typeface="Gidole" panose="02000503000000000000" pitchFamily="2" charset="0"/>
                  </a:rPr>
                  <a:t>					</a:t>
                </a:r>
              </a:p>
            </p:txBody>
          </p:sp>
        </mc:Choice>
        <mc:Fallback>
          <p:sp>
            <p:nvSpPr>
              <p:cNvPr id="15" name="TextBox 14">
                <a:extLst>
                  <a:ext uri="{FF2B5EF4-FFF2-40B4-BE49-F238E27FC236}">
                    <a16:creationId xmlns:a16="http://schemas.microsoft.com/office/drawing/2014/main" id="{98818309-AE2D-4800-AFB3-48274A12C2EC}"/>
                  </a:ext>
                </a:extLst>
              </p:cNvPr>
              <p:cNvSpPr txBox="1">
                <a:spLocks noRot="1" noChangeAspect="1" noMove="1" noResize="1" noEditPoints="1" noAdjustHandles="1" noChangeArrowheads="1" noChangeShapeType="1" noTextEdit="1"/>
              </p:cNvSpPr>
              <p:nvPr/>
            </p:nvSpPr>
            <p:spPr>
              <a:xfrm>
                <a:off x="1219200" y="1356399"/>
                <a:ext cx="9956800" cy="646132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17175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sp>
        <p:nvSpPr>
          <p:cNvPr id="10" name="TextBox 10"/>
          <p:cNvSpPr txBox="1"/>
          <p:nvPr/>
        </p:nvSpPr>
        <p:spPr>
          <a:xfrm>
            <a:off x="805997" y="1147289"/>
            <a:ext cx="7220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mpg-regression-diagnostics.xlsx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mpg for a car weighing 3,000 pounds?</a:t>
            </a:r>
          </a:p>
        </p:txBody>
      </p:sp>
    </p:spTree>
    <p:extLst>
      <p:ext uri="{BB962C8B-B14F-4D97-AF65-F5344CB8AC3E}">
        <p14:creationId xmlns:p14="http://schemas.microsoft.com/office/powerpoint/2010/main" val="18900585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6458403" cy="1477328"/>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solidFill>
                  <a:srgbClr val="000000"/>
                </a:solidFill>
                <a:latin typeface="Roboto Mono" pitchFamily="2" charset="0"/>
                <a:ea typeface="Roboto Mono" pitchFamily="2" charset="0"/>
              </a:rPr>
              <a:t>housing-regression-diagnostics-drill.xlsx</a:t>
            </a:r>
          </a:p>
          <a:p>
            <a:pPr marL="990650" lvl="2" indent="-381019">
              <a:buFont typeface="Arial" panose="020B0604020202020204" pitchFamily="34" charset="0"/>
              <a:buChar char="•"/>
            </a:pPr>
            <a:r>
              <a:rPr lang="en-US" sz="2400" dirty="0">
                <a:latin typeface="Gidole" panose="020B0604020202020204" charset="0"/>
              </a:rPr>
              <a:t>Locate and evaluate r-square</a:t>
            </a:r>
          </a:p>
          <a:p>
            <a:pPr marL="990650" lvl="2" indent="-381019">
              <a:buFont typeface="Arial" panose="020B0604020202020204" pitchFamily="34" charset="0"/>
              <a:buChar char="•"/>
            </a:pPr>
            <a:r>
              <a:rPr lang="en-US" sz="2400" dirty="0">
                <a:latin typeface="Gidole" panose="020B0604020202020204" charset="0"/>
              </a:rPr>
              <a:t>What is the predicted displacement of a car weighing 3,000 pounds?</a:t>
            </a:r>
          </a:p>
        </p:txBody>
      </p:sp>
    </p:spTree>
    <p:extLst>
      <p:ext uri="{BB962C8B-B14F-4D97-AF65-F5344CB8AC3E}">
        <p14:creationId xmlns:p14="http://schemas.microsoft.com/office/powerpoint/2010/main" val="2948662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4578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62922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did we do before Power Query?</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7569200" cy="1200329"/>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File: </a:t>
            </a:r>
            <a:r>
              <a:rPr lang="en-US" sz="2400" dirty="0">
                <a:latin typeface="Consolas" panose="020B0609020204030204" pitchFamily="49" charset="0"/>
                <a:ea typeface="Roboto Mono" pitchFamily="2" charset="0"/>
              </a:rPr>
              <a:t>wholesale-customers.xlsx</a:t>
            </a:r>
          </a:p>
          <a:p>
            <a:pPr marL="381019" indent="-381019">
              <a:buFont typeface="Arial" panose="020B0604020202020204" pitchFamily="34" charset="0"/>
              <a:buChar char="•"/>
            </a:pPr>
            <a:r>
              <a:rPr lang="en-US" sz="2400" dirty="0">
                <a:latin typeface="Gidole" panose="02000503000000000000" pitchFamily="50" charset="0"/>
                <a:ea typeface="Roboto Mono" pitchFamily="2" charset="0"/>
              </a:rPr>
              <a:t>How would you make this data “PivotTable-ready?”</a:t>
            </a:r>
          </a:p>
          <a:p>
            <a:pPr marL="381019" indent="-381019">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3385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2. WHAT MAKES DATA TIDY?</a:t>
            </a:r>
          </a:p>
        </p:txBody>
      </p:sp>
    </p:spTree>
    <p:extLst>
      <p:ext uri="{BB962C8B-B14F-4D97-AF65-F5344CB8AC3E}">
        <p14:creationId xmlns:p14="http://schemas.microsoft.com/office/powerpoint/2010/main" val="41445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1026" name="Picture 2" descr="Data... You never know what's gonna come through that attachment   Quote">
            <a:extLst>
              <a:ext uri="{FF2B5EF4-FFF2-40B4-BE49-F238E27FC236}">
                <a16:creationId xmlns:a16="http://schemas.microsoft.com/office/drawing/2014/main" id="{C808A624-8B89-41B9-AC4A-6ACAFB3218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41" b="17922"/>
          <a:stretch/>
        </p:blipFill>
        <p:spPr bwMode="auto">
          <a:xfrm>
            <a:off x="2054432" y="92136"/>
            <a:ext cx="8300852" cy="662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21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ABFC9-51EF-4F72-9F12-19E2B2AAB087}"/>
              </a:ext>
            </a:extLst>
          </p:cNvPr>
          <p:cNvPicPr>
            <a:picLocks noChangeAspect="1"/>
          </p:cNvPicPr>
          <p:nvPr/>
        </p:nvPicPr>
        <p:blipFill>
          <a:blip r:embed="rId3"/>
          <a:stretch>
            <a:fillRect/>
          </a:stretch>
        </p:blipFill>
        <p:spPr>
          <a:xfrm>
            <a:off x="3555484" y="1193105"/>
            <a:ext cx="5854184" cy="5403863"/>
          </a:xfrm>
          <a:prstGeom prst="rect">
            <a:avLst/>
          </a:prstGeom>
        </p:spPr>
      </p:pic>
      <p:pic>
        <p:nvPicPr>
          <p:cNvPr id="8" name="Picture 8"/>
          <p:cNvPicPr>
            <a:picLocks noChangeAspect="1"/>
          </p:cNvPicPr>
          <p:nvPr/>
        </p:nvPicPr>
        <p:blipFill>
          <a:blip r:embed="rId4"/>
          <a:srcRect/>
          <a:stretch>
            <a:fillRect/>
          </a:stretch>
        </p:blipFill>
        <p:spPr>
          <a:xfrm>
            <a:off x="10972800" y="-66052"/>
            <a:ext cx="1337189" cy="980327"/>
          </a:xfrm>
          <a:prstGeom prst="rect">
            <a:avLst/>
          </a:prstGeom>
        </p:spPr>
      </p:pic>
      <p:sp>
        <p:nvSpPr>
          <p:cNvPr id="9" name="TextBox 9"/>
          <p:cNvSpPr txBox="1"/>
          <p:nvPr/>
        </p:nvSpPr>
        <p:spPr>
          <a:xfrm>
            <a:off x="805996" y="386559"/>
            <a:ext cx="62552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TIDY’S ORIGINS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5"/>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628E2747-8866-4CA0-B7D5-A220D2E4ABD2}"/>
              </a:ext>
            </a:extLst>
          </p:cNvPr>
          <p:cNvSpPr txBox="1"/>
          <p:nvPr/>
        </p:nvSpPr>
        <p:spPr>
          <a:xfrm>
            <a:off x="145239" y="6451397"/>
            <a:ext cx="6096000" cy="379656"/>
          </a:xfrm>
          <a:prstGeom prst="rect">
            <a:avLst/>
          </a:prstGeom>
          <a:noFill/>
        </p:spPr>
        <p:txBody>
          <a:bodyPr wrap="square" rtlCol="0">
            <a:spAutoFit/>
          </a:bodyPr>
          <a:lstStyle/>
          <a:p>
            <a:r>
              <a:rPr lang="en-US" sz="1867" dirty="0">
                <a:latin typeface="Gidole" panose="02000503000000000000" pitchFamily="50" charset="0"/>
                <a:hlinkClick r:id="rId6"/>
              </a:rPr>
              <a:t>http://vita.had.co.nz/papers/tidy-data.pdf</a:t>
            </a:r>
            <a:r>
              <a:rPr lang="en-US" sz="1867" dirty="0">
                <a:latin typeface="Gidole" panose="02000503000000000000" pitchFamily="50" charset="0"/>
              </a:rPr>
              <a:t>  </a:t>
            </a:r>
          </a:p>
        </p:txBody>
      </p:sp>
    </p:spTree>
    <p:extLst>
      <p:ext uri="{BB962C8B-B14F-4D97-AF65-F5344CB8AC3E}">
        <p14:creationId xmlns:p14="http://schemas.microsoft.com/office/powerpoint/2010/main" val="9944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OBSERVATIONS AND VARIABLES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1"/>
            <a:ext cx="8585200" cy="913199"/>
          </a:xfrm>
          <a:prstGeom prst="rect">
            <a:avLst/>
          </a:prstGeom>
          <a:noFill/>
        </p:spPr>
        <p:txBody>
          <a:bodyPr wrap="square" rtlCol="0">
            <a:spAutoFit/>
          </a:bodyPr>
          <a:lstStyle/>
          <a:p>
            <a:r>
              <a:rPr lang="en-US" sz="2667" b="1" dirty="0">
                <a:latin typeface="Gidole" panose="02000503000000000000" pitchFamily="50" charset="0"/>
              </a:rPr>
              <a:t>Observation: </a:t>
            </a:r>
            <a:r>
              <a:rPr lang="en-US" sz="2667" dirty="0">
                <a:latin typeface="Gidole" panose="02000503000000000000" pitchFamily="50" charset="0"/>
              </a:rPr>
              <a:t>The entity that was measured</a:t>
            </a:r>
          </a:p>
          <a:p>
            <a:r>
              <a:rPr lang="en-US" sz="2667" b="1" dirty="0">
                <a:latin typeface="Gidole" panose="02000503000000000000" pitchFamily="50" charset="0"/>
              </a:rPr>
              <a:t>Variable: </a:t>
            </a:r>
            <a:r>
              <a:rPr lang="en-US" sz="2667" dirty="0">
                <a:latin typeface="Gidole" panose="02000503000000000000" pitchFamily="50" charset="0"/>
              </a:rPr>
              <a:t>What was measured</a:t>
            </a:r>
          </a:p>
        </p:txBody>
      </p:sp>
    </p:spTree>
    <p:extLst>
      <p:ext uri="{BB962C8B-B14F-4D97-AF65-F5344CB8AC3E}">
        <p14:creationId xmlns:p14="http://schemas.microsoft.com/office/powerpoint/2010/main" val="7437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endParaRPr lang="en-US" sz="2900" b="0">
                        <a:latin typeface="Gidole" panose="02000503000000000000" pitchFamily="50" charset="0"/>
                      </a:endParaRP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endParaRPr lang="en-US" sz="2900" b="0" dirty="0">
                        <a:latin typeface="Gidole" panose="02000503000000000000" pitchFamily="50" charset="0"/>
                      </a:endParaRP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244396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8136460" y="2210765"/>
            <a:ext cx="4055539" cy="46472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96" y="-2482770"/>
            <a:ext cx="10171472" cy="7459883"/>
          </a:xfrm>
          <a:prstGeom prst="rect">
            <a:avLst/>
          </a:prstGeom>
        </p:spPr>
      </p:pic>
      <p:sp>
        <p:nvSpPr>
          <p:cNvPr id="11" name="TextBox 10"/>
          <p:cNvSpPr txBox="1"/>
          <p:nvPr/>
        </p:nvSpPr>
        <p:spPr>
          <a:xfrm>
            <a:off x="324091" y="1687545"/>
            <a:ext cx="7986531" cy="523220"/>
          </a:xfrm>
          <a:prstGeom prst="rect">
            <a:avLst/>
          </a:prstGeom>
          <a:noFill/>
        </p:spPr>
        <p:txBody>
          <a:bodyPr wrap="square" rtlCol="0">
            <a:spAutoFit/>
          </a:bodyPr>
          <a:lstStyle/>
          <a:p>
            <a:r>
              <a:rPr lang="en-US" sz="2800" b="1" dirty="0">
                <a:solidFill>
                  <a:srgbClr val="707070"/>
                </a:solidFill>
                <a:latin typeface="Pragmatica" panose="020B0403040502020204" pitchFamily="34" charset="0"/>
              </a:rPr>
              <a:t>Questions?</a:t>
            </a:r>
          </a:p>
        </p:txBody>
      </p:sp>
    </p:spTree>
    <p:extLst>
      <p:ext uri="{BB962C8B-B14F-4D97-AF65-F5344CB8AC3E}">
        <p14:creationId xmlns:p14="http://schemas.microsoft.com/office/powerpoint/2010/main" val="445738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58800" y="1905000"/>
            <a:ext cx="8585200" cy="913199"/>
          </a:xfrm>
          <a:prstGeom prst="rect">
            <a:avLst/>
          </a:prstGeom>
          <a:noFill/>
        </p:spPr>
        <p:txBody>
          <a:bodyPr wrap="square" rtlCol="0">
            <a:spAutoFit/>
          </a:bodyPr>
          <a:lstStyle/>
          <a:p>
            <a:r>
              <a:rPr lang="en-US" sz="2667" dirty="0">
                <a:latin typeface="Gidole" panose="02000503000000000000" pitchFamily="50" charset="0"/>
              </a:rPr>
              <a:t>Which attributes are observations, and which are variables?</a:t>
            </a:r>
          </a:p>
        </p:txBody>
      </p:sp>
      <p:graphicFrame>
        <p:nvGraphicFramePr>
          <p:cNvPr id="3" name="Table 3">
            <a:extLst>
              <a:ext uri="{FF2B5EF4-FFF2-40B4-BE49-F238E27FC236}">
                <a16:creationId xmlns:a16="http://schemas.microsoft.com/office/drawing/2014/main" id="{1624826F-CEB5-4E55-A20A-041131375478}"/>
              </a:ext>
            </a:extLst>
          </p:cNvPr>
          <p:cNvGraphicFramePr>
            <a:graphicFrameLocks noGrp="1"/>
          </p:cNvGraphicFramePr>
          <p:nvPr/>
        </p:nvGraphicFramePr>
        <p:xfrm>
          <a:off x="2032000" y="2921000"/>
          <a:ext cx="8128000" cy="2479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176473509"/>
                    </a:ext>
                  </a:extLst>
                </a:gridCol>
                <a:gridCol w="4064000">
                  <a:extLst>
                    <a:ext uri="{9D8B030D-6E8A-4147-A177-3AD203B41FA5}">
                      <a16:colId xmlns:a16="http://schemas.microsoft.com/office/drawing/2014/main" val="1904879231"/>
                    </a:ext>
                  </a:extLst>
                </a:gridCol>
              </a:tblGrid>
              <a:tr h="955040">
                <a:tc>
                  <a:txBody>
                    <a:bodyPr/>
                    <a:lstStyle/>
                    <a:p>
                      <a:r>
                        <a:rPr lang="en-US" sz="2900" b="0" dirty="0">
                          <a:latin typeface="Gidole" panose="02000503000000000000" pitchFamily="50" charset="0"/>
                        </a:rPr>
                        <a:t>Attribute</a:t>
                      </a:r>
                    </a:p>
                  </a:txBody>
                  <a:tcPr marL="60960" marR="60960" marT="30480" marB="30480"/>
                </a:tc>
                <a:tc>
                  <a:txBody>
                    <a:bodyPr/>
                    <a:lstStyle/>
                    <a:p>
                      <a:r>
                        <a:rPr lang="en-US" sz="2900" b="0" dirty="0">
                          <a:latin typeface="Gidole" panose="02000503000000000000" pitchFamily="50" charset="0"/>
                        </a:rPr>
                        <a:t>Observation or variable? </a:t>
                      </a:r>
                    </a:p>
                  </a:txBody>
                  <a:tcPr marL="60960" marR="60960" marT="30480" marB="30480"/>
                </a:tc>
                <a:extLst>
                  <a:ext uri="{0D108BD9-81ED-4DB2-BD59-A6C34878D82A}">
                    <a16:rowId xmlns:a16="http://schemas.microsoft.com/office/drawing/2014/main" val="3541774429"/>
                  </a:ext>
                </a:extLst>
              </a:tr>
              <a:tr h="508000">
                <a:tc>
                  <a:txBody>
                    <a:bodyPr/>
                    <a:lstStyle/>
                    <a:p>
                      <a:r>
                        <a:rPr lang="en-US" sz="2900" b="0" dirty="0">
                          <a:latin typeface="Gidole" panose="02000503000000000000" pitchFamily="50" charset="0"/>
                        </a:rPr>
                        <a:t>Store #</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3549183342"/>
                  </a:ext>
                </a:extLst>
              </a:tr>
              <a:tr h="508000">
                <a:tc>
                  <a:txBody>
                    <a:bodyPr/>
                    <a:lstStyle/>
                    <a:p>
                      <a:r>
                        <a:rPr lang="en-US" sz="2900" b="0" dirty="0">
                          <a:latin typeface="Gidole" panose="02000503000000000000" pitchFamily="50" charset="0"/>
                        </a:rPr>
                        <a:t>Month</a:t>
                      </a:r>
                    </a:p>
                  </a:txBody>
                  <a:tcPr marL="60960" marR="60960" marT="30480" marB="30480"/>
                </a:tc>
                <a:tc>
                  <a:txBody>
                    <a:bodyPr/>
                    <a:lstStyle/>
                    <a:p>
                      <a:r>
                        <a:rPr lang="en-US" sz="2900" b="0" dirty="0">
                          <a:latin typeface="Gidole" panose="02000503000000000000" pitchFamily="50" charset="0"/>
                        </a:rPr>
                        <a:t>Observation</a:t>
                      </a:r>
                    </a:p>
                  </a:txBody>
                  <a:tcPr marL="60960" marR="60960" marT="30480" marB="30480"/>
                </a:tc>
                <a:extLst>
                  <a:ext uri="{0D108BD9-81ED-4DB2-BD59-A6C34878D82A}">
                    <a16:rowId xmlns:a16="http://schemas.microsoft.com/office/drawing/2014/main" val="1665501883"/>
                  </a:ext>
                </a:extLst>
              </a:tr>
              <a:tr h="508000">
                <a:tc>
                  <a:txBody>
                    <a:bodyPr/>
                    <a:lstStyle/>
                    <a:p>
                      <a:r>
                        <a:rPr lang="en-US" sz="2900" b="0" dirty="0">
                          <a:latin typeface="Gidole" panose="02000503000000000000" pitchFamily="50" charset="0"/>
                        </a:rPr>
                        <a:t>Sales</a:t>
                      </a:r>
                    </a:p>
                  </a:txBody>
                  <a:tcPr marL="60960" marR="60960" marT="30480" marB="30480"/>
                </a:tc>
                <a:tc>
                  <a:txBody>
                    <a:bodyPr/>
                    <a:lstStyle/>
                    <a:p>
                      <a:r>
                        <a:rPr lang="en-US" sz="2900" b="0" dirty="0">
                          <a:latin typeface="Gidole" panose="02000503000000000000" pitchFamily="50" charset="0"/>
                        </a:rPr>
                        <a:t>Variable</a:t>
                      </a:r>
                    </a:p>
                  </a:txBody>
                  <a:tcPr marL="60960" marR="60960" marT="30480" marB="30480"/>
                </a:tc>
                <a:extLst>
                  <a:ext uri="{0D108BD9-81ED-4DB2-BD59-A6C34878D82A}">
                    <a16:rowId xmlns:a16="http://schemas.microsoft.com/office/drawing/2014/main" val="79506210"/>
                  </a:ext>
                </a:extLst>
              </a:tr>
            </a:tbl>
          </a:graphicData>
        </a:graphic>
      </p:graphicFrame>
    </p:spTree>
    <p:extLst>
      <p:ext uri="{BB962C8B-B14F-4D97-AF65-F5344CB8AC3E}">
        <p14:creationId xmlns:p14="http://schemas.microsoft.com/office/powerpoint/2010/main" val="81856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WHAT MAKES DATA TIDY?</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2" name="Picture 1">
            <a:extLst>
              <a:ext uri="{FF2B5EF4-FFF2-40B4-BE49-F238E27FC236}">
                <a16:creationId xmlns:a16="http://schemas.microsoft.com/office/drawing/2014/main" id="{BCE76BBB-6E7A-41F1-B593-3C0270138734}"/>
              </a:ext>
            </a:extLst>
          </p:cNvPr>
          <p:cNvPicPr>
            <a:picLocks noChangeAspect="1"/>
          </p:cNvPicPr>
          <p:nvPr/>
        </p:nvPicPr>
        <p:blipFill>
          <a:blip r:embed="rId5"/>
          <a:stretch>
            <a:fillRect/>
          </a:stretch>
        </p:blipFill>
        <p:spPr>
          <a:xfrm>
            <a:off x="1312893" y="1673386"/>
            <a:ext cx="8912618" cy="4773202"/>
          </a:xfrm>
          <a:prstGeom prst="rect">
            <a:avLst/>
          </a:prstGeom>
        </p:spPr>
      </p:pic>
    </p:spTree>
    <p:extLst>
      <p:ext uri="{BB962C8B-B14F-4D97-AF65-F5344CB8AC3E}">
        <p14:creationId xmlns:p14="http://schemas.microsoft.com/office/powerpoint/2010/main" val="1834868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7" name="Picture 6">
            <a:extLst>
              <a:ext uri="{FF2B5EF4-FFF2-40B4-BE49-F238E27FC236}">
                <a16:creationId xmlns:a16="http://schemas.microsoft.com/office/drawing/2014/main" id="{C22717BD-3FCB-4FE0-9323-D9134B63F52A}"/>
              </a:ext>
            </a:extLst>
          </p:cNvPr>
          <p:cNvPicPr>
            <a:picLocks noChangeAspect="1"/>
          </p:cNvPicPr>
          <p:nvPr/>
        </p:nvPicPr>
        <p:blipFill>
          <a:blip r:embed="rId5"/>
          <a:stretch>
            <a:fillRect/>
          </a:stretch>
        </p:blipFill>
        <p:spPr>
          <a:xfrm>
            <a:off x="6248401" y="279400"/>
            <a:ext cx="4999063" cy="6007089"/>
          </a:xfrm>
          <a:prstGeom prst="rect">
            <a:avLst/>
          </a:prstGeom>
        </p:spPr>
      </p:pic>
    </p:spTree>
    <p:extLst>
      <p:ext uri="{BB962C8B-B14F-4D97-AF65-F5344CB8AC3E}">
        <p14:creationId xmlns:p14="http://schemas.microsoft.com/office/powerpoint/2010/main" val="127254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pic>
        <p:nvPicPr>
          <p:cNvPr id="3" name="Picture 2">
            <a:extLst>
              <a:ext uri="{FF2B5EF4-FFF2-40B4-BE49-F238E27FC236}">
                <a16:creationId xmlns:a16="http://schemas.microsoft.com/office/drawing/2014/main" id="{355D328E-AB2A-416E-BC12-E7AC32123E56}"/>
              </a:ext>
            </a:extLst>
          </p:cNvPr>
          <p:cNvPicPr>
            <a:picLocks noChangeAspect="1"/>
          </p:cNvPicPr>
          <p:nvPr/>
        </p:nvPicPr>
        <p:blipFill>
          <a:blip r:embed="rId5"/>
          <a:stretch>
            <a:fillRect/>
          </a:stretch>
        </p:blipFill>
        <p:spPr>
          <a:xfrm>
            <a:off x="8535716" y="310188"/>
            <a:ext cx="3034725" cy="6136401"/>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8229600" y="635000"/>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734488-D2DD-4910-AD40-BC5E44FB6F6A}"/>
              </a:ext>
            </a:extLst>
          </p:cNvPr>
          <p:cNvPicPr>
            <a:picLocks noChangeAspect="1"/>
          </p:cNvPicPr>
          <p:nvPr/>
        </p:nvPicPr>
        <p:blipFill>
          <a:blip r:embed="rId6"/>
          <a:stretch>
            <a:fillRect/>
          </a:stretch>
        </p:blipFill>
        <p:spPr>
          <a:xfrm>
            <a:off x="1422401" y="1217957"/>
            <a:ext cx="4213667" cy="5063324"/>
          </a:xfrm>
          <a:prstGeom prst="rect">
            <a:avLst/>
          </a:prstGeom>
        </p:spPr>
      </p:pic>
    </p:spTree>
    <p:extLst>
      <p:ext uri="{BB962C8B-B14F-4D97-AF65-F5344CB8AC3E}">
        <p14:creationId xmlns:p14="http://schemas.microsoft.com/office/powerpoint/2010/main" val="201316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r>
              <a:rPr lang="en-US" sz="2667" dirty="0">
                <a:latin typeface="Gidole" panose="02000503000000000000" pitchFamily="50" charset="0"/>
              </a:rPr>
              <a:t>How would we tidy this dataset? </a:t>
            </a:r>
          </a:p>
          <a:p>
            <a:r>
              <a:rPr lang="en-US" sz="2667" i="1" dirty="0">
                <a:latin typeface="Gidole" panose="02000503000000000000" pitchFamily="50" charset="0"/>
              </a:rPr>
              <a:t>(Don’t do, just think)</a:t>
            </a:r>
            <a:r>
              <a:rPr lang="en-US" sz="2667" dirty="0">
                <a:latin typeface="Gidole" panose="02000503000000000000" pitchFamily="50" charset="0"/>
              </a:rPr>
              <a:t> </a:t>
            </a:r>
          </a:p>
        </p:txBody>
      </p:sp>
      <p:pic>
        <p:nvPicPr>
          <p:cNvPr id="3" name="Picture 2">
            <a:extLst>
              <a:ext uri="{FF2B5EF4-FFF2-40B4-BE49-F238E27FC236}">
                <a16:creationId xmlns:a16="http://schemas.microsoft.com/office/drawing/2014/main" id="{5E569BE4-BD7A-4167-BED5-F76316DE15E9}"/>
              </a:ext>
            </a:extLst>
          </p:cNvPr>
          <p:cNvPicPr>
            <a:picLocks noChangeAspect="1"/>
          </p:cNvPicPr>
          <p:nvPr/>
        </p:nvPicPr>
        <p:blipFill>
          <a:blip r:embed="rId5"/>
          <a:stretch>
            <a:fillRect/>
          </a:stretch>
        </p:blipFill>
        <p:spPr>
          <a:xfrm>
            <a:off x="5769166" y="1217958"/>
            <a:ext cx="5210438" cy="4072623"/>
          </a:xfrm>
          <a:prstGeom prst="rect">
            <a:avLst/>
          </a:prstGeom>
        </p:spPr>
      </p:pic>
    </p:spTree>
    <p:extLst>
      <p:ext uri="{BB962C8B-B14F-4D97-AF65-F5344CB8AC3E}">
        <p14:creationId xmlns:p14="http://schemas.microsoft.com/office/powerpoint/2010/main" val="190605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7641" y="43608"/>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SOLUTION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cxnSp>
        <p:nvCxnSpPr>
          <p:cNvPr id="6" name="Straight Arrow Connector 5">
            <a:extLst>
              <a:ext uri="{FF2B5EF4-FFF2-40B4-BE49-F238E27FC236}">
                <a16:creationId xmlns:a16="http://schemas.microsoft.com/office/drawing/2014/main" id="{D4C50572-5024-4595-840F-B0D2613507EF}"/>
              </a:ext>
            </a:extLst>
          </p:cNvPr>
          <p:cNvCxnSpPr>
            <a:cxnSpLocks/>
          </p:cNvCxnSpPr>
          <p:nvPr/>
        </p:nvCxnSpPr>
        <p:spPr>
          <a:xfrm>
            <a:off x="7264400" y="603811"/>
            <a:ext cx="0" cy="5541837"/>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26B49-3EA3-4D0C-B558-B9CD0D530A1C}"/>
              </a:ext>
            </a:extLst>
          </p:cNvPr>
          <p:cNvPicPr>
            <a:picLocks noChangeAspect="1"/>
          </p:cNvPicPr>
          <p:nvPr/>
        </p:nvPicPr>
        <p:blipFill>
          <a:blip r:embed="rId5"/>
          <a:stretch>
            <a:fillRect/>
          </a:stretch>
        </p:blipFill>
        <p:spPr>
          <a:xfrm>
            <a:off x="7737372" y="306530"/>
            <a:ext cx="3893388" cy="6136401"/>
          </a:xfrm>
          <a:prstGeom prst="rect">
            <a:avLst/>
          </a:prstGeom>
        </p:spPr>
      </p:pic>
      <p:pic>
        <p:nvPicPr>
          <p:cNvPr id="10" name="Picture 9">
            <a:extLst>
              <a:ext uri="{FF2B5EF4-FFF2-40B4-BE49-F238E27FC236}">
                <a16:creationId xmlns:a16="http://schemas.microsoft.com/office/drawing/2014/main" id="{326C716D-47F4-43A4-80AB-38AD71E28C6C}"/>
              </a:ext>
            </a:extLst>
          </p:cNvPr>
          <p:cNvPicPr>
            <a:picLocks noChangeAspect="1"/>
          </p:cNvPicPr>
          <p:nvPr/>
        </p:nvPicPr>
        <p:blipFill>
          <a:blip r:embed="rId6"/>
          <a:stretch>
            <a:fillRect/>
          </a:stretch>
        </p:blipFill>
        <p:spPr>
          <a:xfrm>
            <a:off x="546316" y="1752601"/>
            <a:ext cx="5210438" cy="4072623"/>
          </a:xfrm>
          <a:prstGeom prst="rect">
            <a:avLst/>
          </a:prstGeom>
        </p:spPr>
      </p:pic>
    </p:spTree>
    <p:extLst>
      <p:ext uri="{BB962C8B-B14F-4D97-AF65-F5344CB8AC3E}">
        <p14:creationId xmlns:p14="http://schemas.microsoft.com/office/powerpoint/2010/main" val="1946230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0599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36387"/>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75440" y="1778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3. FIRST STEPS IN POWER QUERY</a:t>
            </a:r>
          </a:p>
        </p:txBody>
      </p:sp>
    </p:spTree>
    <p:extLst>
      <p:ext uri="{BB962C8B-B14F-4D97-AF65-F5344CB8AC3E}">
        <p14:creationId xmlns:p14="http://schemas.microsoft.com/office/powerpoint/2010/main" val="40072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star.xlsx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Refer to demo notes</a:t>
            </a:r>
          </a:p>
        </p:txBody>
      </p:sp>
    </p:spTree>
    <p:extLst>
      <p:ext uri="{BB962C8B-B14F-4D97-AF65-F5344CB8AC3E}">
        <p14:creationId xmlns:p14="http://schemas.microsoft.com/office/powerpoint/2010/main" val="19010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computers.xlsx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Load into Power Query</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Explore via Data Preview</a:t>
            </a:r>
          </a:p>
          <a:p>
            <a:pPr marL="381019" indent="-381019">
              <a:buFont typeface="Arial" panose="020B0604020202020204" pitchFamily="34" charset="0"/>
              <a:buChar char="•"/>
            </a:pPr>
            <a:r>
              <a:rPr lang="en-US" sz="2667" i="1" dirty="0">
                <a:latin typeface="Gidole" panose="02000503000000000000" pitchFamily="50" charset="0"/>
                <a:ea typeface="Roboto Mono" pitchFamily="2" charset="0"/>
              </a:rPr>
              <a:t>Don’t forget the Demo Notes if you get stuck</a:t>
            </a:r>
          </a:p>
        </p:txBody>
      </p:sp>
    </p:spTree>
    <p:extLst>
      <p:ext uri="{BB962C8B-B14F-4D97-AF65-F5344CB8AC3E}">
        <p14:creationId xmlns:p14="http://schemas.microsoft.com/office/powerpoint/2010/main" val="299855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Clean data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Analyze it in Excel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Script it all in Python</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9584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1601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72579"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4. TRANSFORMING ROWS IN POWER QUERY</a:t>
            </a:r>
          </a:p>
        </p:txBody>
      </p:sp>
    </p:spTree>
    <p:extLst>
      <p:ext uri="{BB962C8B-B14F-4D97-AF65-F5344CB8AC3E}">
        <p14:creationId xmlns:p14="http://schemas.microsoft.com/office/powerpoint/2010/main" val="151936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office-rsvps.xlsx</a:t>
            </a:r>
          </a:p>
        </p:txBody>
      </p:sp>
    </p:spTree>
    <p:extLst>
      <p:ext uri="{BB962C8B-B14F-4D97-AF65-F5344CB8AC3E}">
        <p14:creationId xmlns:p14="http://schemas.microsoft.com/office/powerpoint/2010/main" val="7379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regional-sales.xlsx</a:t>
            </a:r>
          </a:p>
        </p:txBody>
      </p:sp>
    </p:spTree>
    <p:extLst>
      <p:ext uri="{BB962C8B-B14F-4D97-AF65-F5344CB8AC3E}">
        <p14:creationId xmlns:p14="http://schemas.microsoft.com/office/powerpoint/2010/main" val="309197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17527"/>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state-populations.xlsx</a:t>
            </a:r>
          </a:p>
          <a:p>
            <a:endParaRPr lang="en-US" sz="2667" dirty="0">
              <a:latin typeface="Roboto Mono" pitchFamily="2" charset="0"/>
              <a:ea typeface="Roboto Mono" pitchFamily="2" charset="0"/>
            </a:endParaRPr>
          </a:p>
          <a:p>
            <a:r>
              <a:rPr lang="en-US" sz="2667" dirty="0">
                <a:latin typeface="Gidole" panose="02000503000000000000" pitchFamily="50" charset="0"/>
                <a:ea typeface="Roboto Mono" pitchFamily="2" charset="0"/>
              </a:rPr>
              <a:t>Worksheet: </a:t>
            </a:r>
            <a:r>
              <a:rPr lang="en-US" sz="2667" dirty="0">
                <a:latin typeface="Consolas" panose="020B0609020204030204" pitchFamily="49" charset="0"/>
                <a:ea typeface="Roboto Mono" pitchFamily="2" charset="0"/>
              </a:rPr>
              <a:t>states</a:t>
            </a:r>
          </a:p>
          <a:p>
            <a:pPr marL="495325" indent="-495325">
              <a:buFont typeface="+mj-lt"/>
              <a:buAutoNum type="arabicPeriod"/>
            </a:pPr>
            <a:r>
              <a:rPr lang="en-US" sz="2667" dirty="0">
                <a:latin typeface="Gidole" panose="02000503000000000000" pitchFamily="50" charset="0"/>
                <a:ea typeface="Roboto Mono" pitchFamily="2" charset="0"/>
              </a:rPr>
              <a:t>Name the query </a:t>
            </a:r>
            <a:r>
              <a:rPr lang="en-US" sz="2667" dirty="0">
                <a:latin typeface="Roboto Mono" pitchFamily="2" charset="0"/>
                <a:ea typeface="Roboto Mono" pitchFamily="2" charset="0"/>
              </a:rPr>
              <a:t>State populations</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Remove the </a:t>
            </a:r>
            <a:r>
              <a:rPr lang="en-US" sz="2667" dirty="0">
                <a:latin typeface="Roboto Mono" pitchFamily="2" charset="0"/>
                <a:ea typeface="Roboto Mono" pitchFamily="2" charset="0"/>
              </a:rPr>
              <a:t>United States</a:t>
            </a:r>
            <a:r>
              <a:rPr lang="en-US" sz="2667" dirty="0">
                <a:latin typeface="Gidole" panose="02000503000000000000" pitchFamily="50" charset="0"/>
                <a:ea typeface="Roboto Mono" pitchFamily="2" charset="0"/>
              </a:rPr>
              <a:t> row from the data.</a:t>
            </a:r>
          </a:p>
          <a:p>
            <a:pPr marL="495325" indent="-495325">
              <a:buFont typeface="+mj-lt"/>
              <a:buAutoNum type="arabicPeriod"/>
            </a:pPr>
            <a:r>
              <a:rPr lang="en-US" sz="2667" dirty="0">
                <a:latin typeface="Gidole" panose="02000503000000000000" pitchFamily="50" charset="0"/>
                <a:ea typeface="Roboto Mono" pitchFamily="2" charset="0"/>
              </a:rPr>
              <a:t>Fill down blanks on the </a:t>
            </a:r>
            <a:r>
              <a:rPr lang="en-US" sz="2667" dirty="0">
                <a:latin typeface="Roboto Mono" pitchFamily="2" charset="0"/>
                <a:ea typeface="Roboto Mono" pitchFamily="2" charset="0"/>
              </a:rPr>
              <a:t>Region</a:t>
            </a:r>
            <a:r>
              <a:rPr lang="en-US" sz="2667" dirty="0">
                <a:latin typeface="Gidole" panose="02000503000000000000" pitchFamily="50" charset="0"/>
                <a:ea typeface="Roboto Mono" pitchFamily="2" charset="0"/>
              </a:rPr>
              <a:t> and </a:t>
            </a:r>
            <a:r>
              <a:rPr lang="en-US" sz="2667" dirty="0">
                <a:latin typeface="Roboto Mono" pitchFamily="2" charset="0"/>
                <a:ea typeface="Roboto Mono" pitchFamily="2" charset="0"/>
              </a:rPr>
              <a:t>Division</a:t>
            </a:r>
            <a:r>
              <a:rPr lang="en-US" sz="2667" dirty="0">
                <a:latin typeface="Gidole" panose="02000503000000000000" pitchFamily="50" charset="0"/>
                <a:ea typeface="Roboto Mono" pitchFamily="2" charset="0"/>
              </a:rPr>
              <a:t> columns</a:t>
            </a:r>
          </a:p>
          <a:p>
            <a:pPr marL="495325" indent="-495325">
              <a:buFont typeface="+mj-lt"/>
              <a:buAutoNum type="arabicPeriod"/>
            </a:pPr>
            <a:r>
              <a:rPr lang="en-US" sz="2667" dirty="0">
                <a:latin typeface="Gidole" panose="02000503000000000000" pitchFamily="50" charset="0"/>
                <a:ea typeface="Roboto Mono" pitchFamily="2" charset="0"/>
              </a:rPr>
              <a:t>Sort by </a:t>
            </a:r>
            <a:r>
              <a:rPr lang="en-US" sz="2667" dirty="0">
                <a:latin typeface="Roboto Mono" pitchFamily="2" charset="0"/>
                <a:ea typeface="Roboto Mono" pitchFamily="2" charset="0"/>
              </a:rPr>
              <a:t>Population</a:t>
            </a:r>
            <a:r>
              <a:rPr lang="en-US" sz="2667" dirty="0">
                <a:latin typeface="Gidole" panose="02000503000000000000" pitchFamily="50" charset="0"/>
                <a:ea typeface="Roboto Mono" pitchFamily="2" charset="0"/>
              </a:rPr>
              <a:t> from high to low</a:t>
            </a:r>
          </a:p>
          <a:p>
            <a:pPr marL="495325" indent="-495325">
              <a:buFont typeface="+mj-lt"/>
              <a:buAutoNum type="arabicPeriod"/>
            </a:pPr>
            <a:r>
              <a:rPr lang="en-US" sz="2667" dirty="0">
                <a:latin typeface="Gidole" panose="02000503000000000000" pitchFamily="50" charset="0"/>
                <a:ea typeface="Roboto Mono" pitchFamily="2" charset="0"/>
              </a:rPr>
              <a:t>Load results into a PivotTable</a:t>
            </a:r>
          </a:p>
          <a:p>
            <a:pPr marL="495325" indent="-495325">
              <a:buFont typeface="+mj-lt"/>
              <a:buAutoNum type="arabicPeriod"/>
            </a:pPr>
            <a:endParaRPr lang="en-US" sz="2667" dirty="0">
              <a:latin typeface="Gidole" panose="02000503000000000000" pitchFamily="50" charset="0"/>
              <a:ea typeface="Roboto Mono" pitchFamily="2" charset="0"/>
            </a:endParaRPr>
          </a:p>
          <a:p>
            <a:r>
              <a:rPr lang="en-US" sz="2667" dirty="0">
                <a:latin typeface="Gidole" panose="02000503000000000000" pitchFamily="50" charset="0"/>
                <a:ea typeface="Roboto Mono" pitchFamily="2" charset="0"/>
              </a:rPr>
              <a:t>Worksheet: </a:t>
            </a:r>
            <a:r>
              <a:rPr lang="en-US" sz="2667" dirty="0" err="1">
                <a:latin typeface="Consolas" panose="020B0609020204030204" pitchFamily="49" charset="0"/>
                <a:ea typeface="Roboto Mono" pitchFamily="2" charset="0"/>
              </a:rPr>
              <a:t>midwest_cities</a:t>
            </a:r>
            <a:endParaRPr lang="en-US" sz="2667" dirty="0">
              <a:latin typeface="Consolas" panose="020B0609020204030204" pitchFamily="49" charset="0"/>
              <a:ea typeface="Roboto Mono" pitchFamily="2" charset="0"/>
            </a:endParaRPr>
          </a:p>
          <a:p>
            <a:r>
              <a:rPr lang="en-US" sz="2667" dirty="0">
                <a:latin typeface="Gidole" panose="02000503000000000000" pitchFamily="50" charset="0"/>
                <a:ea typeface="Roboto Mono" pitchFamily="2" charset="0"/>
              </a:rPr>
              <a:t>1. Convert this data into a table where each city is in its own row. </a:t>
            </a:r>
          </a:p>
        </p:txBody>
      </p:sp>
    </p:spTree>
    <p:extLst>
      <p:ext uri="{BB962C8B-B14F-4D97-AF65-F5344CB8AC3E}">
        <p14:creationId xmlns:p14="http://schemas.microsoft.com/office/powerpoint/2010/main" val="317782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96131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5. TRANSFORMING COLUMNS IN POWER QUERY, PART I</a:t>
            </a:r>
          </a:p>
        </p:txBody>
      </p:sp>
    </p:spTree>
    <p:extLst>
      <p:ext uri="{BB962C8B-B14F-4D97-AF65-F5344CB8AC3E}">
        <p14:creationId xmlns:p14="http://schemas.microsoft.com/office/powerpoint/2010/main" val="18223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dvdrentals.xlsx</a:t>
            </a:r>
          </a:p>
        </p:txBody>
      </p:sp>
    </p:spTree>
    <p:extLst>
      <p:ext uri="{BB962C8B-B14F-4D97-AF65-F5344CB8AC3E}">
        <p14:creationId xmlns:p14="http://schemas.microsoft.com/office/powerpoint/2010/main" val="30133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3375796"/>
          </a:xfrm>
          <a:prstGeom prst="rect">
            <a:avLst/>
          </a:prstGeom>
          <a:noFill/>
        </p:spPr>
        <p:txBody>
          <a:bodyPr wrap="square" rtlCol="0">
            <a:spAutoFit/>
          </a:bodyPr>
          <a:lstStyle/>
          <a:p>
            <a:r>
              <a:rPr lang="en-US" sz="2600" dirty="0">
                <a:latin typeface="Gidole" panose="02000503000000000000" pitchFamily="50" charset="0"/>
              </a:rPr>
              <a:t>File: </a:t>
            </a:r>
            <a:r>
              <a:rPr lang="en-US" sz="2600" dirty="0">
                <a:latin typeface="Consolas" panose="020B0609020204030204" pitchFamily="49" charset="0"/>
                <a:ea typeface="Roboto Mono" pitchFamily="2" charset="0"/>
              </a:rPr>
              <a:t>orders.xlsx</a:t>
            </a:r>
          </a:p>
          <a:p>
            <a:endParaRPr lang="en-US" sz="2600" dirty="0">
              <a:latin typeface="Roboto Mono" pitchFamily="2" charset="0"/>
              <a:ea typeface="Roboto Mono" pitchFamily="2" charset="0"/>
            </a:endParaRP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Date</a:t>
            </a:r>
            <a:r>
              <a:rPr lang="en-US" sz="2600" dirty="0">
                <a:latin typeface="Gidole" panose="02000503000000000000" pitchFamily="50" charset="0"/>
                <a:ea typeface="Roboto Mono" pitchFamily="2" charset="0"/>
              </a:rPr>
              <a:t> column to a month data type.</a:t>
            </a:r>
          </a:p>
          <a:p>
            <a:pPr marL="495325" indent="-495325">
              <a:buFont typeface="+mj-lt"/>
              <a:buAutoNum type="arabicPeriod"/>
            </a:pPr>
            <a:r>
              <a:rPr lang="en-US" sz="2600" dirty="0">
                <a:latin typeface="Gidole" panose="02000503000000000000" pitchFamily="50" charset="0"/>
                <a:ea typeface="Roboto Mono" pitchFamily="2" charset="0"/>
              </a:rPr>
              <a:t>Convert the </a:t>
            </a:r>
            <a:r>
              <a:rPr lang="en-US" sz="2600" dirty="0">
                <a:latin typeface="Consolas" panose="020B0609020204030204" pitchFamily="49" charset="0"/>
                <a:ea typeface="Roboto Mono" pitchFamily="2" charset="0"/>
              </a:rPr>
              <a:t>Account </a:t>
            </a:r>
            <a:r>
              <a:rPr lang="en-US" sz="2600" dirty="0">
                <a:latin typeface="Gidole" panose="02000503000000000000" pitchFamily="50" charset="0"/>
                <a:ea typeface="Roboto Mono" pitchFamily="2" charset="0"/>
              </a:rPr>
              <a:t>column to proper case.</a:t>
            </a:r>
          </a:p>
          <a:p>
            <a:pPr marL="495325" indent="-495325">
              <a:buFont typeface="+mj-lt"/>
              <a:buAutoNum type="arabicPeriod"/>
            </a:pPr>
            <a:r>
              <a:rPr lang="en-US" sz="2600" dirty="0">
                <a:latin typeface="Gidole" panose="02000503000000000000" pitchFamily="50" charset="0"/>
                <a:ea typeface="Roboto Mono" pitchFamily="2" charset="0"/>
              </a:rPr>
              <a:t>Split the </a:t>
            </a:r>
            <a:r>
              <a:rPr lang="en-US" sz="2600" dirty="0">
                <a:latin typeface="Consolas" panose="020B0609020204030204" pitchFamily="49" charset="0"/>
                <a:ea typeface="Roboto Mono" pitchFamily="2" charset="0"/>
              </a:rPr>
              <a:t>Opportunity</a:t>
            </a:r>
            <a:r>
              <a:rPr lang="en-US" sz="2600" dirty="0">
                <a:latin typeface="Gidole" panose="02000503000000000000" pitchFamily="50" charset="0"/>
                <a:ea typeface="Roboto Mono" pitchFamily="2" charset="0"/>
              </a:rPr>
              <a:t> column into three columns:</a:t>
            </a:r>
          </a:p>
          <a:p>
            <a:pPr marL="800140" lvl="1" indent="-495325">
              <a:buFont typeface="+mj-lt"/>
              <a:buAutoNum type="alphaUcPeriod"/>
            </a:pPr>
            <a:r>
              <a:rPr lang="en-US" sz="2600" dirty="0">
                <a:latin typeface="Consolas" panose="020B0609020204030204" pitchFamily="49" charset="0"/>
                <a:ea typeface="Roboto Mono" pitchFamily="2" charset="0"/>
              </a:rPr>
              <a:t>Vendor</a:t>
            </a:r>
          </a:p>
          <a:p>
            <a:pPr marL="800140" lvl="1" indent="-495325">
              <a:buFont typeface="+mj-lt"/>
              <a:buAutoNum type="alphaUcPeriod"/>
            </a:pPr>
            <a:r>
              <a:rPr lang="en-US" sz="2600" dirty="0">
                <a:latin typeface="Consolas" panose="020B0609020204030204" pitchFamily="49" charset="0"/>
                <a:ea typeface="Roboto Mono" pitchFamily="2" charset="0"/>
              </a:rPr>
              <a:t>Status</a:t>
            </a:r>
          </a:p>
          <a:p>
            <a:pPr marL="800140" lvl="1" indent="-495325">
              <a:buFont typeface="+mj-lt"/>
              <a:buAutoNum type="alphaUcPeriod"/>
            </a:pPr>
            <a:r>
              <a:rPr lang="en-US" sz="2600" dirty="0">
                <a:latin typeface="Consolas" panose="020B0609020204030204" pitchFamily="49" charset="0"/>
                <a:ea typeface="Roboto Mono" pitchFamily="2" charset="0"/>
              </a:rPr>
              <a:t>Order Type</a:t>
            </a:r>
          </a:p>
        </p:txBody>
      </p:sp>
    </p:spTree>
    <p:extLst>
      <p:ext uri="{BB962C8B-B14F-4D97-AF65-F5344CB8AC3E}">
        <p14:creationId xmlns:p14="http://schemas.microsoft.com/office/powerpoint/2010/main" val="226028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664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me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Google Shape;360;p42">
            <a:extLst>
              <a:ext uri="{FF2B5EF4-FFF2-40B4-BE49-F238E27FC236}">
                <a16:creationId xmlns:a16="http://schemas.microsoft.com/office/drawing/2014/main" id="{7A7DDA3E-1F1E-4FB2-BB9A-8F8D4EC95B02}"/>
              </a:ext>
            </a:extLst>
          </p:cNvPr>
          <p:cNvPicPr preferRelativeResize="0"/>
          <p:nvPr/>
        </p:nvPicPr>
        <p:blipFill>
          <a:blip r:embed="rId4">
            <a:alphaModFix/>
          </a:blip>
          <a:stretch>
            <a:fillRect/>
          </a:stretch>
        </p:blipFill>
        <p:spPr>
          <a:xfrm>
            <a:off x="519582" y="2390112"/>
            <a:ext cx="3446741" cy="2370412"/>
          </a:xfrm>
          <a:prstGeom prst="rect">
            <a:avLst/>
          </a:prstGeom>
          <a:noFill/>
          <a:ln>
            <a:noFill/>
          </a:ln>
        </p:spPr>
      </p:pic>
      <p:pic>
        <p:nvPicPr>
          <p:cNvPr id="13" name="Google Shape;361;p42">
            <a:extLst>
              <a:ext uri="{FF2B5EF4-FFF2-40B4-BE49-F238E27FC236}">
                <a16:creationId xmlns:a16="http://schemas.microsoft.com/office/drawing/2014/main" id="{0722F368-AAF5-4E5E-9389-E8A47D613BD9}"/>
              </a:ext>
            </a:extLst>
          </p:cNvPr>
          <p:cNvPicPr preferRelativeResize="0"/>
          <p:nvPr/>
        </p:nvPicPr>
        <p:blipFill>
          <a:blip r:embed="rId5">
            <a:alphaModFix/>
          </a:blip>
          <a:stretch>
            <a:fillRect/>
          </a:stretch>
        </p:blipFill>
        <p:spPr>
          <a:xfrm>
            <a:off x="4351264" y="2390124"/>
            <a:ext cx="3337066" cy="2370400"/>
          </a:xfrm>
          <a:prstGeom prst="rect">
            <a:avLst/>
          </a:prstGeom>
          <a:noFill/>
          <a:ln>
            <a:noFill/>
          </a:ln>
        </p:spPr>
      </p:pic>
      <p:pic>
        <p:nvPicPr>
          <p:cNvPr id="15" name="Google Shape;364;p42">
            <a:extLst>
              <a:ext uri="{FF2B5EF4-FFF2-40B4-BE49-F238E27FC236}">
                <a16:creationId xmlns:a16="http://schemas.microsoft.com/office/drawing/2014/main" id="{F5CCAB21-82D0-4203-A449-9AD934CE836A}"/>
              </a:ext>
            </a:extLst>
          </p:cNvPr>
          <p:cNvPicPr preferRelativeResize="0"/>
          <p:nvPr/>
        </p:nvPicPr>
        <p:blipFill>
          <a:blip r:embed="rId6">
            <a:alphaModFix/>
          </a:blip>
          <a:stretch>
            <a:fillRect/>
          </a:stretch>
        </p:blipFill>
        <p:spPr>
          <a:xfrm>
            <a:off x="8050665" y="2390098"/>
            <a:ext cx="3446740" cy="2370399"/>
          </a:xfrm>
          <a:prstGeom prst="rect">
            <a:avLst/>
          </a:prstGeom>
          <a:noFill/>
          <a:ln>
            <a:noFill/>
          </a:ln>
        </p:spPr>
      </p:pic>
      <p:sp>
        <p:nvSpPr>
          <p:cNvPr id="16" name="TextBox 15">
            <a:extLst>
              <a:ext uri="{FF2B5EF4-FFF2-40B4-BE49-F238E27FC236}">
                <a16:creationId xmlns:a16="http://schemas.microsoft.com/office/drawing/2014/main" id="{05189941-B5D7-4DFB-A1FE-5A9C1CE2E71B}"/>
              </a:ext>
            </a:extLst>
          </p:cNvPr>
          <p:cNvSpPr txBox="1"/>
          <p:nvPr/>
        </p:nvSpPr>
        <p:spPr>
          <a:xfrm>
            <a:off x="444134" y="4853731"/>
            <a:ext cx="3446742" cy="646331"/>
          </a:xfrm>
          <a:prstGeom prst="rect">
            <a:avLst/>
          </a:prstGeom>
          <a:noFill/>
        </p:spPr>
        <p:txBody>
          <a:bodyPr wrap="square" rtlCol="0">
            <a:spAutoFit/>
          </a:bodyPr>
          <a:lstStyle/>
          <a:p>
            <a:r>
              <a:rPr lang="en-US" dirty="0">
                <a:solidFill>
                  <a:srgbClr val="707070"/>
                </a:solidFill>
                <a:latin typeface="Pragmatica" panose="020B0403040502020204" pitchFamily="34" charset="0"/>
              </a:rPr>
              <a:t>Like Einstein in this one way… </a:t>
            </a:r>
          </a:p>
        </p:txBody>
      </p:sp>
      <p:sp>
        <p:nvSpPr>
          <p:cNvPr id="18" name="TextBox 17">
            <a:extLst>
              <a:ext uri="{FF2B5EF4-FFF2-40B4-BE49-F238E27FC236}">
                <a16:creationId xmlns:a16="http://schemas.microsoft.com/office/drawing/2014/main" id="{670B14E7-62FC-423E-996F-093A2072BC25}"/>
              </a:ext>
            </a:extLst>
          </p:cNvPr>
          <p:cNvSpPr txBox="1"/>
          <p:nvPr/>
        </p:nvSpPr>
        <p:spPr>
          <a:xfrm>
            <a:off x="4220229" y="4853730"/>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My Duolingo jam</a:t>
            </a:r>
          </a:p>
        </p:txBody>
      </p:sp>
      <p:sp>
        <p:nvSpPr>
          <p:cNvPr id="19" name="TextBox 18">
            <a:extLst>
              <a:ext uri="{FF2B5EF4-FFF2-40B4-BE49-F238E27FC236}">
                <a16:creationId xmlns:a16="http://schemas.microsoft.com/office/drawing/2014/main" id="{81A2910B-FFE8-416C-8C3E-EFF689BD10BF}"/>
              </a:ext>
            </a:extLst>
          </p:cNvPr>
          <p:cNvSpPr txBox="1"/>
          <p:nvPr/>
        </p:nvSpPr>
        <p:spPr>
          <a:xfrm>
            <a:off x="7917107" y="4843854"/>
            <a:ext cx="3446742" cy="369332"/>
          </a:xfrm>
          <a:prstGeom prst="rect">
            <a:avLst/>
          </a:prstGeom>
          <a:noFill/>
        </p:spPr>
        <p:txBody>
          <a:bodyPr wrap="square" rtlCol="0">
            <a:spAutoFit/>
          </a:bodyPr>
          <a:lstStyle/>
          <a:p>
            <a:r>
              <a:rPr lang="en-US" dirty="0">
                <a:solidFill>
                  <a:srgbClr val="707070"/>
                </a:solidFill>
                <a:latin typeface="Pragmatica" panose="020B0403040502020204" pitchFamily="34" charset="0"/>
              </a:rPr>
              <a:t>This was never me…</a:t>
            </a:r>
          </a:p>
        </p:txBody>
      </p:sp>
    </p:spTree>
    <p:extLst>
      <p:ext uri="{BB962C8B-B14F-4D97-AF65-F5344CB8AC3E}">
        <p14:creationId xmlns:p14="http://schemas.microsoft.com/office/powerpoint/2010/main" val="2452370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5"/>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4521200" y="127000"/>
            <a:ext cx="7340600" cy="2308324"/>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TRANSFORMING COLUMNS IN POWER QUERY, PART II</a:t>
            </a:r>
          </a:p>
        </p:txBody>
      </p:sp>
    </p:spTree>
    <p:extLst>
      <p:ext uri="{BB962C8B-B14F-4D97-AF65-F5344CB8AC3E}">
        <p14:creationId xmlns:p14="http://schemas.microsoft.com/office/powerpoint/2010/main" val="382167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6A. Transforming Columns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31907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population-densities.xlsx</a:t>
            </a:r>
          </a:p>
        </p:txBody>
      </p:sp>
    </p:spTree>
    <p:extLst>
      <p:ext uri="{BB962C8B-B14F-4D97-AF65-F5344CB8AC3E}">
        <p14:creationId xmlns:p14="http://schemas.microsoft.com/office/powerpoint/2010/main" val="94873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1734064"/>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wholesale-customers.xlsx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Tidy this data! </a:t>
            </a:r>
          </a:p>
          <a:p>
            <a:pPr marL="495325" indent="-495325">
              <a:buFont typeface="+mj-lt"/>
              <a:buAutoNum type="arabicPeriod"/>
            </a:pPr>
            <a:r>
              <a:rPr lang="en-US" sz="2667" dirty="0">
                <a:latin typeface="Gidole" panose="02000503000000000000" pitchFamily="50" charset="0"/>
                <a:ea typeface="Roboto Mono" pitchFamily="2" charset="0"/>
              </a:rPr>
              <a:t>Create a field calculating 10% of the sales called </a:t>
            </a:r>
            <a:r>
              <a:rPr lang="en-US" sz="2667" dirty="0">
                <a:latin typeface="Roboto Mono" pitchFamily="2" charset="0"/>
                <a:ea typeface="Roboto Mono" pitchFamily="2" charset="0"/>
              </a:rPr>
              <a:t>Tax</a:t>
            </a:r>
          </a:p>
        </p:txBody>
      </p:sp>
    </p:spTree>
    <p:extLst>
      <p:ext uri="{BB962C8B-B14F-4D97-AF65-F5344CB8AC3E}">
        <p14:creationId xmlns:p14="http://schemas.microsoft.com/office/powerpoint/2010/main" val="3370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6B. Appending Tables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2562491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oscars_yes.csv, oscars_no.csv</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Start with a blank Excel </a:t>
            </a:r>
            <a:r>
              <a:rPr lang="en-US" sz="2667" dirty="0" err="1">
                <a:latin typeface="Gidole" panose="02000503000000000000" pitchFamily="50" charset="0"/>
                <a:ea typeface="Roboto Mono" pitchFamily="2" charset="0"/>
              </a:rPr>
              <a:t>workboook</a:t>
            </a:r>
            <a:endParaRPr lang="en-US" sz="2667" dirty="0">
              <a:latin typeface="Gidole" panose="02000503000000000000" pitchFamily="50" charset="0"/>
              <a:ea typeface="Roboto Mono" pitchFamily="2" charset="0"/>
            </a:endParaRPr>
          </a:p>
        </p:txBody>
      </p:sp>
    </p:spTree>
    <p:extLst>
      <p:ext uri="{BB962C8B-B14F-4D97-AF65-F5344CB8AC3E}">
        <p14:creationId xmlns:p14="http://schemas.microsoft.com/office/powerpoint/2010/main" val="2428157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1323632"/>
          </a:xfrm>
          <a:prstGeom prst="rect">
            <a:avLst/>
          </a:prstGeom>
          <a:noFill/>
        </p:spPr>
        <p:txBody>
          <a:bodyPr wrap="square" rtlCol="0">
            <a:spAutoFit/>
          </a:bodyPr>
          <a:lstStyle/>
          <a:p>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hof_inducted.csv, hof_not_inducted.csv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Append these tables</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442638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Append from a folder of files:</a:t>
            </a:r>
          </a:p>
          <a:p>
            <a:pPr marL="685834" lvl="1" indent="-381019">
              <a:buFont typeface="Arial" panose="020B0604020202020204" pitchFamily="34" charset="0"/>
              <a:buChar char="•"/>
            </a:pPr>
            <a:r>
              <a:rPr lang="en-US" sz="2667" dirty="0">
                <a:latin typeface="Gidole" panose="02000503000000000000" pitchFamily="50" charset="0"/>
              </a:rPr>
              <a:t>Folder: </a:t>
            </a:r>
            <a:r>
              <a:rPr lang="en-US" sz="2667" dirty="0">
                <a:latin typeface="Consolas" panose="020B0609020204030204" pitchFamily="49" charset="0"/>
                <a:ea typeface="Roboto Mono" pitchFamily="2" charset="0"/>
              </a:rPr>
              <a:t>state-populations</a:t>
            </a:r>
          </a:p>
        </p:txBody>
      </p:sp>
      <p:pic>
        <p:nvPicPr>
          <p:cNvPr id="3" name="Picture 2">
            <a:extLst>
              <a:ext uri="{FF2B5EF4-FFF2-40B4-BE49-F238E27FC236}">
                <a16:creationId xmlns:a16="http://schemas.microsoft.com/office/drawing/2014/main" id="{E5781672-03E7-4868-B3A4-6DF845DC7C89}"/>
              </a:ext>
            </a:extLst>
          </p:cNvPr>
          <p:cNvPicPr>
            <a:picLocks noChangeAspect="1"/>
          </p:cNvPicPr>
          <p:nvPr/>
        </p:nvPicPr>
        <p:blipFill>
          <a:blip r:embed="rId5"/>
          <a:stretch>
            <a:fillRect/>
          </a:stretch>
        </p:blipFill>
        <p:spPr>
          <a:xfrm>
            <a:off x="1932926" y="2412763"/>
            <a:ext cx="9337405" cy="2489437"/>
          </a:xfrm>
          <a:prstGeom prst="rect">
            <a:avLst/>
          </a:prstGeom>
        </p:spPr>
      </p:pic>
    </p:spTree>
    <p:extLst>
      <p:ext uri="{BB962C8B-B14F-4D97-AF65-F5344CB8AC3E}">
        <p14:creationId xmlns:p14="http://schemas.microsoft.com/office/powerpoint/2010/main" val="3346071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965364"/>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Consolas" panose="020B0609020204030204" pitchFamily="49" charset="0"/>
                <a:ea typeface="Roboto Mono" pitchFamily="2" charset="0"/>
              </a:rPr>
              <a:t>baseball</a:t>
            </a:r>
            <a:r>
              <a:rPr lang="en-US" sz="2667" dirty="0">
                <a:latin typeface="Gidole" panose="020B0604020202020204" charset="0"/>
              </a:rPr>
              <a:t> folder</a:t>
            </a:r>
          </a:p>
          <a:p>
            <a:pPr marL="685834" lvl="1" indent="-381019">
              <a:buFont typeface="Arial" panose="020B0604020202020204" pitchFamily="34" charset="0"/>
              <a:buChar char="•"/>
            </a:pPr>
            <a:r>
              <a:rPr lang="en-US" sz="2667" dirty="0">
                <a:latin typeface="Gidole" panose="020B0604020202020204" charset="0"/>
              </a:rPr>
              <a:t>This is a download of the csv version of the </a:t>
            </a:r>
            <a:r>
              <a:rPr lang="en-US" sz="2667" u="sng" dirty="0" err="1">
                <a:latin typeface="Gidole" panose="020B0604020202020204" charset="0"/>
                <a:hlinkClick r:id="rId5"/>
              </a:rPr>
              <a:t>Lahman</a:t>
            </a:r>
            <a:r>
              <a:rPr lang="en-US" sz="2667" u="sng" dirty="0">
                <a:latin typeface="Gidole" panose="020B0604020202020204" charset="0"/>
                <a:hlinkClick r:id="rId5"/>
              </a:rPr>
              <a:t> baseball database</a:t>
            </a:r>
            <a:r>
              <a:rPr lang="en-US" sz="2667" dirty="0">
                <a:latin typeface="Gidole" panose="020B0604020202020204" charset="0"/>
              </a:rPr>
              <a:t>.</a:t>
            </a:r>
          </a:p>
          <a:p>
            <a:pPr marL="685834" lvl="1" indent="-381019">
              <a:buFont typeface="Arial" panose="020B0604020202020204" pitchFamily="34" charset="0"/>
              <a:buChar char="•"/>
            </a:pPr>
            <a:r>
              <a:rPr lang="en-US" sz="2667" dirty="0">
                <a:latin typeface="Gidole" panose="020B0604020202020204" charset="0"/>
              </a:rPr>
              <a:t>See if you can get a table of </a:t>
            </a:r>
            <a:r>
              <a:rPr lang="en-US" sz="2667" i="1" dirty="0">
                <a:latin typeface="Gidole" panose="020B0604020202020204" charset="0"/>
              </a:rPr>
              <a:t>all </a:t>
            </a:r>
            <a:r>
              <a:rPr lang="en-US" sz="2667" dirty="0">
                <a:latin typeface="Gidole" panose="020B0604020202020204" charset="0"/>
              </a:rPr>
              <a:t>files in this folder using Power Query.</a:t>
            </a:r>
          </a:p>
          <a:p>
            <a:pPr marL="990650" lvl="2" indent="-381019">
              <a:buFont typeface="Arial" panose="020B0604020202020204" pitchFamily="34" charset="0"/>
              <a:buChar char="•"/>
            </a:pPr>
            <a:r>
              <a:rPr lang="en-US" sz="2667" dirty="0">
                <a:latin typeface="Gidole" panose="020B0604020202020204" charset="0"/>
              </a:rPr>
              <a:t>In this case we </a:t>
            </a:r>
            <a:r>
              <a:rPr lang="en-US" sz="2667" i="1" dirty="0">
                <a:latin typeface="Gidole" panose="020B0604020202020204" charset="0"/>
              </a:rPr>
              <a:t>do not </a:t>
            </a:r>
            <a:r>
              <a:rPr lang="en-US" sz="2667" dirty="0">
                <a:latin typeface="Gidole" panose="020B0604020202020204" charset="0"/>
              </a:rPr>
              <a:t>want to transform the data, just load a table of the file metadata. </a:t>
            </a:r>
          </a:p>
        </p:txBody>
      </p:sp>
    </p:spTree>
    <p:extLst>
      <p:ext uri="{BB962C8B-B14F-4D97-AF65-F5344CB8AC3E}">
        <p14:creationId xmlns:p14="http://schemas.microsoft.com/office/powerpoint/2010/main" val="261135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67910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~3 Fun Facts about </a:t>
            </a:r>
            <a:r>
              <a:rPr lang="en-US" sz="6000" i="1" dirty="0">
                <a:latin typeface="Aliens &amp; cows" panose="00000500000000000000" pitchFamily="2" charset="0"/>
              </a:rPr>
              <a:t>you</a:t>
            </a:r>
          </a:p>
        </p:txBody>
      </p:sp>
      <p:sp>
        <p:nvSpPr>
          <p:cNvPr id="14" name="TextBox 13">
            <a:extLst>
              <a:ext uri="{FF2B5EF4-FFF2-40B4-BE49-F238E27FC236}">
                <a16:creationId xmlns:a16="http://schemas.microsoft.com/office/drawing/2014/main" id="{987BDCDF-757F-4E48-9C6B-C8C1CA6B94EC}"/>
              </a:ext>
            </a:extLst>
          </p:cNvPr>
          <p:cNvSpPr txBox="1"/>
          <p:nvPr/>
        </p:nvSpPr>
        <p:spPr>
          <a:xfrm>
            <a:off x="462987" y="1365813"/>
            <a:ext cx="6626071" cy="523220"/>
          </a:xfrm>
          <a:prstGeom prst="rect">
            <a:avLst/>
          </a:prstGeom>
          <a:noFill/>
        </p:spPr>
        <p:txBody>
          <a:bodyPr wrap="square" rtlCol="0">
            <a:spAutoFit/>
          </a:bodyPr>
          <a:lstStyle/>
          <a:p>
            <a:r>
              <a:rPr lang="en-US" sz="2800" dirty="0">
                <a:solidFill>
                  <a:srgbClr val="707070"/>
                </a:solidFill>
                <a:latin typeface="Pragmatica" panose="020B0403040502020204" pitchFamily="34" charset="0"/>
              </a:rPr>
              <a:t>… plus your learning objectives</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A86C333D-4203-435C-946F-E4DD5F2A2471}"/>
              </a:ext>
            </a:extLst>
          </p:cNvPr>
          <p:cNvSpPr/>
          <p:nvPr/>
        </p:nvSpPr>
        <p:spPr>
          <a:xfrm>
            <a:off x="754144" y="2554664"/>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64891-B4BD-4FFA-BBDF-9999CD97B8D1}"/>
              </a:ext>
            </a:extLst>
          </p:cNvPr>
          <p:cNvSpPr/>
          <p:nvPr/>
        </p:nvSpPr>
        <p:spPr>
          <a:xfrm>
            <a:off x="4337901" y="2554663"/>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21F5C0-90BB-4768-9FC9-11B50927FAFE}"/>
              </a:ext>
            </a:extLst>
          </p:cNvPr>
          <p:cNvSpPr/>
          <p:nvPr/>
        </p:nvSpPr>
        <p:spPr>
          <a:xfrm>
            <a:off x="7921658" y="2554662"/>
            <a:ext cx="3431357" cy="23095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72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8C9D2863-CC44-494F-8760-267A4D272A18}"/>
              </a:ext>
            </a:extLst>
          </p:cNvPr>
          <p:cNvSpPr txBox="1"/>
          <p:nvPr/>
        </p:nvSpPr>
        <p:spPr>
          <a:xfrm>
            <a:off x="1016000" y="1438940"/>
            <a:ext cx="2844800" cy="543675"/>
          </a:xfrm>
          <a:prstGeom prst="rect">
            <a:avLst/>
          </a:prstGeom>
          <a:noFill/>
        </p:spPr>
        <p:txBody>
          <a:bodyPr wrap="square" rtlCol="0">
            <a:spAutoFit/>
          </a:bodyPr>
          <a:lstStyle/>
          <a:p>
            <a:r>
              <a:rPr lang="en-US" sz="2933" dirty="0">
                <a:latin typeface="Gidole" panose="02000503000000000000" pitchFamily="50" charset="0"/>
              </a:rPr>
              <a:t>I have one:</a:t>
            </a:r>
          </a:p>
        </p:txBody>
      </p:sp>
      <p:pic>
        <p:nvPicPr>
          <p:cNvPr id="4" name="Picture 3">
            <a:extLst>
              <a:ext uri="{FF2B5EF4-FFF2-40B4-BE49-F238E27FC236}">
                <a16:creationId xmlns:a16="http://schemas.microsoft.com/office/drawing/2014/main" id="{CA5C38A9-93B7-477E-9D25-749D8F7EAFF0}"/>
              </a:ext>
            </a:extLst>
          </p:cNvPr>
          <p:cNvPicPr>
            <a:picLocks noChangeAspect="1"/>
          </p:cNvPicPr>
          <p:nvPr/>
        </p:nvPicPr>
        <p:blipFill>
          <a:blip r:embed="rId5"/>
          <a:stretch>
            <a:fillRect/>
          </a:stretch>
        </p:blipFill>
        <p:spPr>
          <a:xfrm>
            <a:off x="4328160" y="1604212"/>
            <a:ext cx="5725938" cy="4567545"/>
          </a:xfrm>
          <a:prstGeom prst="rect">
            <a:avLst/>
          </a:prstGeom>
        </p:spPr>
      </p:pic>
      <p:sp>
        <p:nvSpPr>
          <p:cNvPr id="10" name="TextBox 9">
            <a:extLst>
              <a:ext uri="{FF2B5EF4-FFF2-40B4-BE49-F238E27FC236}">
                <a16:creationId xmlns:a16="http://schemas.microsoft.com/office/drawing/2014/main" id="{A401BF12-46D9-474D-BCA6-787886BBEFD4}"/>
              </a:ext>
            </a:extLst>
          </p:cNvPr>
          <p:cNvSpPr txBox="1"/>
          <p:nvPr/>
        </p:nvSpPr>
        <p:spPr>
          <a:xfrm>
            <a:off x="1117600" y="1916403"/>
            <a:ext cx="2844800" cy="995016"/>
          </a:xfrm>
          <a:prstGeom prst="rect">
            <a:avLst/>
          </a:prstGeom>
          <a:noFill/>
        </p:spPr>
        <p:txBody>
          <a:bodyPr wrap="square" rtlCol="0">
            <a:spAutoFit/>
          </a:bodyPr>
          <a:lstStyle/>
          <a:p>
            <a:r>
              <a:rPr lang="en-US" sz="2933" i="1" dirty="0">
                <a:latin typeface="Gidole" panose="02000503000000000000" pitchFamily="50" charset="0"/>
              </a:rPr>
              <a:t>Who are these people?</a:t>
            </a:r>
          </a:p>
        </p:txBody>
      </p:sp>
      <p:sp>
        <p:nvSpPr>
          <p:cNvPr id="6" name="Rectangle 5">
            <a:extLst>
              <a:ext uri="{FF2B5EF4-FFF2-40B4-BE49-F238E27FC236}">
                <a16:creationId xmlns:a16="http://schemas.microsoft.com/office/drawing/2014/main" id="{912F8ED4-2E3C-4240-BBF1-C19A5DE8A166}"/>
              </a:ext>
            </a:extLst>
          </p:cNvPr>
          <p:cNvSpPr/>
          <p:nvPr/>
        </p:nvSpPr>
        <p:spPr>
          <a:xfrm>
            <a:off x="4318000" y="1609292"/>
            <a:ext cx="711200" cy="4567545"/>
          </a:xfrm>
          <a:prstGeom prst="rect">
            <a:avLst/>
          </a:prstGeom>
          <a:noFill/>
          <a:ln w="57150">
            <a:solidFill>
              <a:srgbClr val="CF3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994089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0"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sp>
        <p:nvSpPr>
          <p:cNvPr id="8" name="TextBox 8"/>
          <p:cNvSpPr txBox="1"/>
          <p:nvPr/>
        </p:nvSpPr>
        <p:spPr>
          <a:xfrm>
            <a:off x="5588001" y="279400"/>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6.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VLOOKUP()</a:t>
            </a:r>
            <a:r>
              <a:rPr lang="en-US" sz="5000" spc="250" dirty="0">
                <a:solidFill>
                  <a:srgbClr val="FFFFFF"/>
                </a:solidFill>
                <a:latin typeface="League Spartan Bold"/>
              </a:rPr>
              <a:t>, MEET </a:t>
            </a:r>
            <a:r>
              <a:rPr lang="en-US" sz="5000" spc="250" dirty="0">
                <a:solidFill>
                  <a:srgbClr val="FFFFFF"/>
                </a:solidFill>
                <a:latin typeface="Roboto" panose="02000000000000000000" pitchFamily="2"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160375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DUCT TAPE, MEET WELDER</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pic>
        <p:nvPicPr>
          <p:cNvPr id="1026" name="Picture 2" descr="Duct Tape, Tape, Adhesive, Sticky, Gray, Silver, Repair">
            <a:extLst>
              <a:ext uri="{FF2B5EF4-FFF2-40B4-BE49-F238E27FC236}">
                <a16:creationId xmlns:a16="http://schemas.microsoft.com/office/drawing/2014/main" id="{0FF4244D-0F8B-445B-9792-7301980F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508748"/>
            <a:ext cx="5200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lurgy, Welder, Welding, Manufactures, Work, Tool">
            <a:extLst>
              <a:ext uri="{FF2B5EF4-FFF2-40B4-BE49-F238E27FC236}">
                <a16:creationId xmlns:a16="http://schemas.microsoft.com/office/drawing/2014/main" id="{09925235-17C7-454C-BCA6-12AC7BE64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934705"/>
            <a:ext cx="6096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DB857D6D-65DA-491F-83AC-B3DE4FD6007A}"/>
              </a:ext>
            </a:extLst>
          </p:cNvPr>
          <p:cNvSpPr txBox="1"/>
          <p:nvPr/>
        </p:nvSpPr>
        <p:spPr>
          <a:xfrm>
            <a:off x="356903" y="6292219"/>
            <a:ext cx="5334000" cy="378309"/>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Roboto" panose="02000000000000000000" pitchFamily="2" charset="0"/>
                <a:ea typeface="Roboto" panose="02000000000000000000" pitchFamily="2" charset="0"/>
                <a:cs typeface="Roboto" panose="02000000000000000000" pitchFamily="2" charset="0"/>
              </a:rPr>
              <a:t>VLOOKUP()</a:t>
            </a:r>
          </a:p>
        </p:txBody>
      </p:sp>
      <p:sp>
        <p:nvSpPr>
          <p:cNvPr id="12" name="TextBox 4">
            <a:extLst>
              <a:ext uri="{FF2B5EF4-FFF2-40B4-BE49-F238E27FC236}">
                <a16:creationId xmlns:a16="http://schemas.microsoft.com/office/drawing/2014/main" id="{FC570849-AF0B-4428-A8E9-61ED8510969C}"/>
              </a:ext>
            </a:extLst>
          </p:cNvPr>
          <p:cNvSpPr txBox="1"/>
          <p:nvPr/>
        </p:nvSpPr>
        <p:spPr>
          <a:xfrm>
            <a:off x="5080000" y="6408947"/>
            <a:ext cx="5334000"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panose="020B0604020202020204" charset="0"/>
                <a:ea typeface="Roboto" panose="02000000000000000000" pitchFamily="2" charset="0"/>
                <a:cs typeface="Roboto" panose="02000000000000000000" pitchFamily="2" charset="0"/>
              </a:rPr>
              <a:t>JOIN</a:t>
            </a:r>
          </a:p>
        </p:txBody>
      </p:sp>
    </p:spTree>
    <p:extLst>
      <p:ext uri="{BB962C8B-B14F-4D97-AF65-F5344CB8AC3E}">
        <p14:creationId xmlns:p14="http://schemas.microsoft.com/office/powerpoint/2010/main" val="251949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VLOOKUP way)</a:t>
            </a:r>
          </a:p>
        </p:txBody>
      </p:sp>
    </p:spTree>
    <p:extLst>
      <p:ext uri="{BB962C8B-B14F-4D97-AF65-F5344CB8AC3E}">
        <p14:creationId xmlns:p14="http://schemas.microsoft.com/office/powerpoint/2010/main" val="289700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sp>
        <p:nvSpPr>
          <p:cNvPr id="4" name="TextBox 4"/>
          <p:cNvSpPr txBox="1"/>
          <p:nvPr/>
        </p:nvSpPr>
        <p:spPr>
          <a:xfrm>
            <a:off x="2227014" y="5565773"/>
            <a:ext cx="7534772" cy="984052"/>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ALL records from Table A and matching records from Table B. Results with no match are </a:t>
            </a:r>
            <a:r>
              <a:rPr lang="en-US" sz="2133" b="1" spc="107" dirty="0">
                <a:solidFill>
                  <a:srgbClr val="000000"/>
                </a:solidFill>
                <a:latin typeface="Roboto" panose="02000000000000000000" pitchFamily="2" charset="0"/>
                <a:ea typeface="Roboto" panose="02000000000000000000" pitchFamily="2" charset="0"/>
                <a:cs typeface="Roboto" panose="02000000000000000000" pitchFamily="2" charset="0"/>
              </a:rPr>
              <a:t>null</a:t>
            </a:r>
            <a:r>
              <a:rPr lang="en-US" sz="2133" b="1" spc="107" dirty="0">
                <a:solidFill>
                  <a:srgbClr val="000000"/>
                </a:solidFill>
                <a:latin typeface="Gidole" panose="020B0604020202020204" charset="0"/>
                <a:ea typeface="Roboto" panose="02000000000000000000" pitchFamily="2" charset="0"/>
                <a:cs typeface="Roboto" panose="02000000000000000000" pitchFamily="2" charset="0"/>
              </a:rPr>
              <a:t>.</a:t>
            </a:r>
            <a:endParaRPr lang="en-US" sz="2133" spc="107" dirty="0">
              <a:solidFill>
                <a:srgbClr val="000000"/>
              </a:solidFill>
              <a:latin typeface="Gidole" panose="020B0604020202020204" charset="0"/>
              <a:ea typeface="Roboto" panose="02000000000000000000" pitchFamily="2" charset="0"/>
              <a:cs typeface="Roboto" panose="02000000000000000000" pitchFamily="2" charset="0"/>
            </a:endParaRPr>
          </a:p>
        </p:txBody>
      </p:sp>
      <p:pic>
        <p:nvPicPr>
          <p:cNvPr id="9" name="Picture 8" descr="A screenshot of a cell phone&#10;&#10;Description automatically generated">
            <a:extLst>
              <a:ext uri="{FF2B5EF4-FFF2-40B4-BE49-F238E27FC236}">
                <a16:creationId xmlns:a16="http://schemas.microsoft.com/office/drawing/2014/main" id="{34B25F60-2CC2-45F0-B695-A709AAC6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95" y="97296"/>
            <a:ext cx="5283200" cy="5283200"/>
          </a:xfrm>
          <a:prstGeom prst="rect">
            <a:avLst/>
          </a:prstGeom>
        </p:spPr>
      </p:pic>
    </p:spTree>
    <p:extLst>
      <p:ext uri="{BB962C8B-B14F-4D97-AF65-F5344CB8AC3E}">
        <p14:creationId xmlns:p14="http://schemas.microsoft.com/office/powerpoint/2010/main" val="605337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604529" y="5724795"/>
            <a:ext cx="7534772" cy="979179"/>
          </a:xfrm>
          <a:prstGeom prst="rect">
            <a:avLst/>
          </a:prstGeom>
        </p:spPr>
        <p:txBody>
          <a:bodyPr wrap="square" lIns="0" tIns="0" rIns="0" bIns="0" rtlCol="0" anchor="t">
            <a:spAutoFit/>
          </a:bodyPr>
          <a:lstStyle/>
          <a:p>
            <a:pPr marL="176115" lvl="1" algn="ctr">
              <a:lnSpc>
                <a:spcPts val="2560"/>
              </a:lnSpc>
            </a:pPr>
            <a:r>
              <a:rPr lang="en-US" sz="2133" b="1" spc="107" dirty="0">
                <a:solidFill>
                  <a:srgbClr val="000000"/>
                </a:solidFill>
                <a:latin typeface="Gidole" panose="020B0604020202020204" charset="0"/>
              </a:rPr>
              <a:t>Returns records that have matching values in Tables A and B</a:t>
            </a:r>
            <a:endParaRPr lang="en-US" sz="2133" spc="107" dirty="0">
              <a:solidFill>
                <a:srgbClr val="000000"/>
              </a:solidFill>
              <a:latin typeface="Gidole" panose="020B0604020202020204" charset="0"/>
            </a:endParaRPr>
          </a:p>
          <a:p>
            <a:pPr marL="176115" lvl="1" algn="ctr">
              <a:lnSpc>
                <a:spcPts val="2560"/>
              </a:lnSpc>
            </a:pPr>
            <a:endParaRPr lang="en-US" sz="2133" spc="107" dirty="0">
              <a:solidFill>
                <a:srgbClr val="000000"/>
              </a:solidFill>
              <a:latin typeface="League Spartan Bold"/>
            </a:endParaRP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10" name="TextBox 4">
            <a:extLst>
              <a:ext uri="{FF2B5EF4-FFF2-40B4-BE49-F238E27FC236}">
                <a16:creationId xmlns:a16="http://schemas.microsoft.com/office/drawing/2014/main" id="{695C83C2-119D-436C-AE03-45DFCFF87F64}"/>
              </a:ext>
            </a:extLst>
          </p:cNvPr>
          <p:cNvSpPr txBox="1"/>
          <p:nvPr/>
        </p:nvSpPr>
        <p:spPr>
          <a:xfrm>
            <a:off x="-15875" y="6375400"/>
            <a:ext cx="7229475" cy="645754"/>
          </a:xfrm>
          <a:prstGeom prst="rect">
            <a:avLst/>
          </a:prstGeom>
        </p:spPr>
        <p:txBody>
          <a:bodyPr wrap="square" lIns="0" tIns="0" rIns="0" bIns="0" rtlCol="0" anchor="t">
            <a:spAutoFit/>
          </a:bodyPr>
          <a:lstStyle/>
          <a:p>
            <a:pPr marL="176115" lvl="1" algn="ctr">
              <a:lnSpc>
                <a:spcPts val="2560"/>
              </a:lnSpc>
            </a:pPr>
            <a:r>
              <a:rPr lang="en-US" sz="2133" spc="107" dirty="0">
                <a:solidFill>
                  <a:srgbClr val="000000"/>
                </a:solidFill>
                <a:latin typeface="Gidole" panose="020B0604020202020204" charset="0"/>
                <a:hlinkClick r:id="rId4"/>
              </a:rPr>
              <a:t>https://github.com/gadenbuie/tidyexplain#mutating-joins</a:t>
            </a:r>
            <a:r>
              <a:rPr lang="en-US" sz="2133" spc="107" dirty="0">
                <a:solidFill>
                  <a:srgbClr val="000000"/>
                </a:solidFill>
                <a:latin typeface="Gidole" panose="020B0604020202020204" charset="0"/>
              </a:rPr>
              <a:t>  </a:t>
            </a:r>
          </a:p>
        </p:txBody>
      </p:sp>
      <p:pic>
        <p:nvPicPr>
          <p:cNvPr id="9" name="Picture 8" descr="A screenshot of a cell phone&#10;&#10;Description automatically generated">
            <a:extLst>
              <a:ext uri="{FF2B5EF4-FFF2-40B4-BE49-F238E27FC236}">
                <a16:creationId xmlns:a16="http://schemas.microsoft.com/office/drawing/2014/main" id="{0D5B7018-D3FC-41DF-A1BB-95C0D5AF6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862" y="157725"/>
            <a:ext cx="5486400" cy="5486400"/>
          </a:xfrm>
          <a:prstGeom prst="rect">
            <a:avLst/>
          </a:prstGeom>
        </p:spPr>
      </p:pic>
    </p:spTree>
    <p:extLst>
      <p:ext uri="{BB962C8B-B14F-4D97-AF65-F5344CB8AC3E}">
        <p14:creationId xmlns:p14="http://schemas.microsoft.com/office/powerpoint/2010/main" val="416113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flights-and-planes.xlsx </a:t>
            </a:r>
            <a:r>
              <a:rPr lang="en-US" sz="2667" dirty="0">
                <a:latin typeface="Gidole" panose="020B0604020202020204" charset="0"/>
                <a:ea typeface="Roboto Mono" pitchFamily="2" charset="0"/>
              </a:rPr>
              <a:t>(the Power Query way)</a:t>
            </a:r>
          </a:p>
        </p:txBody>
      </p:sp>
    </p:spTree>
    <p:extLst>
      <p:ext uri="{BB962C8B-B14F-4D97-AF65-F5344CB8AC3E}">
        <p14:creationId xmlns:p14="http://schemas.microsoft.com/office/powerpoint/2010/main" val="2220765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Consolas" panose="020B0609020204030204" pitchFamily="49" charset="0"/>
                <a:ea typeface="Roboto Mono" pitchFamily="2" charset="0"/>
              </a:rPr>
              <a:t>hof.csv</a:t>
            </a:r>
            <a:r>
              <a:rPr lang="en-US" sz="2667" dirty="0">
                <a:latin typeface="Roboto Mono" pitchFamily="2" charset="0"/>
                <a:ea typeface="Roboto Mono" pitchFamily="2" charset="0"/>
              </a:rPr>
              <a:t>, </a:t>
            </a:r>
            <a:r>
              <a:rPr lang="en-US" sz="2667" dirty="0">
                <a:latin typeface="Consolas" panose="020B0609020204030204" pitchFamily="49" charset="0"/>
                <a:ea typeface="Roboto Mono" pitchFamily="2" charset="0"/>
              </a:rPr>
              <a:t>people-a-thru-m.csv</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What is the result of a left outer join of </a:t>
            </a:r>
            <a:r>
              <a:rPr lang="en-US" sz="2667" dirty="0" err="1">
                <a:latin typeface="Roboto Mono" pitchFamily="2" charset="0"/>
                <a:ea typeface="Roboto Mono" pitchFamily="2" charset="0"/>
              </a:rPr>
              <a:t>hof</a:t>
            </a:r>
            <a:r>
              <a:rPr lang="en-US" sz="2667" dirty="0">
                <a:latin typeface="Gidole" panose="02000503000000000000" pitchFamily="50" charset="0"/>
                <a:ea typeface="Roboto Mono" pitchFamily="2" charset="0"/>
              </a:rPr>
              <a:t> on </a:t>
            </a:r>
            <a:r>
              <a:rPr lang="en-US" sz="2667" dirty="0">
                <a:latin typeface="Roboto Mono" pitchFamily="2" charset="0"/>
                <a:ea typeface="Roboto Mono" pitchFamily="2" charset="0"/>
              </a:rPr>
              <a:t>people-a-thru-m</a:t>
            </a:r>
            <a:r>
              <a:rPr lang="en-US" sz="2667" dirty="0">
                <a:latin typeface="Gidole" panose="02000503000000000000" pitchFamily="50" charset="0"/>
                <a:ea typeface="Roboto Mono" pitchFamily="2" charset="0"/>
              </a:rPr>
              <a:t>?</a:t>
            </a:r>
          </a:p>
          <a:p>
            <a:pPr marL="495325" indent="-495325">
              <a:buFont typeface="+mj-lt"/>
              <a:buAutoNum type="arabicPeriod"/>
            </a:pPr>
            <a:r>
              <a:rPr lang="en-US" sz="2667" dirty="0">
                <a:latin typeface="Gidole" panose="02000503000000000000" pitchFamily="50" charset="0"/>
                <a:ea typeface="Roboto Mono" pitchFamily="2" charset="0"/>
              </a:rPr>
              <a:t>What about an inner join?</a:t>
            </a: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2860277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28979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JOIN Beyond the basics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4155318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Tentative schedule</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A0FBA4B-4731-CD03-8BEB-0CF98BDB88B2}"/>
              </a:ext>
            </a:extLst>
          </p:cNvPr>
          <p:cNvPicPr>
            <a:picLocks noChangeAspect="1"/>
          </p:cNvPicPr>
          <p:nvPr/>
        </p:nvPicPr>
        <p:blipFill>
          <a:blip r:embed="rId4"/>
          <a:stretch>
            <a:fillRect/>
          </a:stretch>
        </p:blipFill>
        <p:spPr>
          <a:xfrm>
            <a:off x="0" y="2132608"/>
            <a:ext cx="12192000" cy="2592784"/>
          </a:xfrm>
          <a:prstGeom prst="rect">
            <a:avLst/>
          </a:prstGeom>
        </p:spPr>
      </p:pic>
    </p:spTree>
    <p:extLst>
      <p:ext uri="{BB962C8B-B14F-4D97-AF65-F5344CB8AC3E}">
        <p14:creationId xmlns:p14="http://schemas.microsoft.com/office/powerpoint/2010/main" val="3801371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DATABASE JOIN TYPES</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0733722" y="6172200"/>
            <a:ext cx="1337189" cy="980327"/>
          </a:xfrm>
          <a:prstGeom prst="rect">
            <a:avLst/>
          </a:prstGeom>
        </p:spPr>
      </p:pic>
      <p:grpSp>
        <p:nvGrpSpPr>
          <p:cNvPr id="10" name="Group 9">
            <a:extLst>
              <a:ext uri="{FF2B5EF4-FFF2-40B4-BE49-F238E27FC236}">
                <a16:creationId xmlns:a16="http://schemas.microsoft.com/office/drawing/2014/main" id="{1E77564B-4F08-4352-A5E6-0D87D31D5167}"/>
              </a:ext>
            </a:extLst>
          </p:cNvPr>
          <p:cNvGrpSpPr/>
          <p:nvPr/>
        </p:nvGrpSpPr>
        <p:grpSpPr>
          <a:xfrm>
            <a:off x="1931685" y="1234070"/>
            <a:ext cx="2323431" cy="1279357"/>
            <a:chOff x="1447800" y="4145280"/>
            <a:chExt cx="6934200" cy="3970020"/>
          </a:xfrm>
        </p:grpSpPr>
        <p:sp>
          <p:nvSpPr>
            <p:cNvPr id="11" name="Oval 10">
              <a:extLst>
                <a:ext uri="{FF2B5EF4-FFF2-40B4-BE49-F238E27FC236}">
                  <a16:creationId xmlns:a16="http://schemas.microsoft.com/office/drawing/2014/main" id="{8883DABC-862A-41A5-9420-0C724A95A99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2" name="Oval 11">
              <a:extLst>
                <a:ext uri="{FF2B5EF4-FFF2-40B4-BE49-F238E27FC236}">
                  <a16:creationId xmlns:a16="http://schemas.microsoft.com/office/drawing/2014/main" id="{14199AE8-9C96-4C2E-812C-A1C0480CC9C0}"/>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3" name="TextBox 12">
            <a:extLst>
              <a:ext uri="{FF2B5EF4-FFF2-40B4-BE49-F238E27FC236}">
                <a16:creationId xmlns:a16="http://schemas.microsoft.com/office/drawing/2014/main" id="{634DD117-100D-43C0-9FCE-471BBE80236E}"/>
              </a:ext>
            </a:extLst>
          </p:cNvPr>
          <p:cNvSpPr txBox="1"/>
          <p:nvPr/>
        </p:nvSpPr>
        <p:spPr>
          <a:xfrm>
            <a:off x="2135715" y="851755"/>
            <a:ext cx="2032000" cy="420564"/>
          </a:xfrm>
          <a:prstGeom prst="rect">
            <a:avLst/>
          </a:prstGeom>
          <a:noFill/>
        </p:spPr>
        <p:txBody>
          <a:bodyPr wrap="square" rtlCol="0">
            <a:spAutoFit/>
          </a:bodyPr>
          <a:lstStyle/>
          <a:p>
            <a:pPr algn="ctr"/>
            <a:r>
              <a:rPr lang="en-US" sz="2133" b="1" dirty="0">
                <a:latin typeface="Gidole" panose="02000503000000000000" pitchFamily="50" charset="0"/>
              </a:rPr>
              <a:t>LEFT OUTER</a:t>
            </a:r>
          </a:p>
        </p:txBody>
      </p:sp>
      <p:grpSp>
        <p:nvGrpSpPr>
          <p:cNvPr id="14" name="Group 13">
            <a:extLst>
              <a:ext uri="{FF2B5EF4-FFF2-40B4-BE49-F238E27FC236}">
                <a16:creationId xmlns:a16="http://schemas.microsoft.com/office/drawing/2014/main" id="{5522E1C4-5B24-4C78-AFCC-F05B26853867}"/>
              </a:ext>
            </a:extLst>
          </p:cNvPr>
          <p:cNvGrpSpPr/>
          <p:nvPr/>
        </p:nvGrpSpPr>
        <p:grpSpPr>
          <a:xfrm>
            <a:off x="4843943" y="2351670"/>
            <a:ext cx="2323431" cy="1279357"/>
            <a:chOff x="1447800" y="4145280"/>
            <a:chExt cx="6934200" cy="3970020"/>
          </a:xfrm>
        </p:grpSpPr>
        <p:sp>
          <p:nvSpPr>
            <p:cNvPr id="15" name="Oval 14">
              <a:extLst>
                <a:ext uri="{FF2B5EF4-FFF2-40B4-BE49-F238E27FC236}">
                  <a16:creationId xmlns:a16="http://schemas.microsoft.com/office/drawing/2014/main" id="{42551EC3-7A35-4B51-891D-056E257C5728}"/>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sp>
          <p:nvSpPr>
            <p:cNvPr id="16" name="Oval 15">
              <a:extLst>
                <a:ext uri="{FF2B5EF4-FFF2-40B4-BE49-F238E27FC236}">
                  <a16:creationId xmlns:a16="http://schemas.microsoft.com/office/drawing/2014/main" id="{262789A0-E869-41F4-8550-282FFCF02C1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grpSp>
      <p:sp>
        <p:nvSpPr>
          <p:cNvPr id="17" name="TextBox 16">
            <a:extLst>
              <a:ext uri="{FF2B5EF4-FFF2-40B4-BE49-F238E27FC236}">
                <a16:creationId xmlns:a16="http://schemas.microsoft.com/office/drawing/2014/main" id="{D1A3B713-E968-4BC7-939E-A17F132F580D}"/>
              </a:ext>
            </a:extLst>
          </p:cNvPr>
          <p:cNvSpPr txBox="1"/>
          <p:nvPr/>
        </p:nvSpPr>
        <p:spPr>
          <a:xfrm>
            <a:off x="5047974" y="1969355"/>
            <a:ext cx="2032000" cy="420564"/>
          </a:xfrm>
          <a:prstGeom prst="rect">
            <a:avLst/>
          </a:prstGeom>
          <a:noFill/>
        </p:spPr>
        <p:txBody>
          <a:bodyPr wrap="square" rtlCol="0">
            <a:spAutoFit/>
          </a:bodyPr>
          <a:lstStyle/>
          <a:p>
            <a:pPr algn="ctr"/>
            <a:r>
              <a:rPr lang="en-US" sz="2133" b="1" dirty="0">
                <a:latin typeface="Gidole" panose="02000503000000000000" pitchFamily="50" charset="0"/>
              </a:rPr>
              <a:t>FULL OUTER</a:t>
            </a:r>
          </a:p>
        </p:txBody>
      </p:sp>
      <p:grpSp>
        <p:nvGrpSpPr>
          <p:cNvPr id="22" name="Group 21">
            <a:extLst>
              <a:ext uri="{FF2B5EF4-FFF2-40B4-BE49-F238E27FC236}">
                <a16:creationId xmlns:a16="http://schemas.microsoft.com/office/drawing/2014/main" id="{7E6AB9F3-7715-413C-A3C5-2C8061C94D77}"/>
              </a:ext>
            </a:extLst>
          </p:cNvPr>
          <p:cNvGrpSpPr/>
          <p:nvPr/>
        </p:nvGrpSpPr>
        <p:grpSpPr>
          <a:xfrm>
            <a:off x="7819769" y="1264146"/>
            <a:ext cx="2323431" cy="1279357"/>
            <a:chOff x="1447800" y="4145280"/>
            <a:chExt cx="6934200" cy="3970020"/>
          </a:xfrm>
        </p:grpSpPr>
        <p:sp>
          <p:nvSpPr>
            <p:cNvPr id="24" name="Oval 23">
              <a:extLst>
                <a:ext uri="{FF2B5EF4-FFF2-40B4-BE49-F238E27FC236}">
                  <a16:creationId xmlns:a16="http://schemas.microsoft.com/office/drawing/2014/main" id="{2394C324-20AA-4ACE-9A43-31D40A0B3EBA}"/>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23" name="Oval 22">
              <a:extLst>
                <a:ext uri="{FF2B5EF4-FFF2-40B4-BE49-F238E27FC236}">
                  <a16:creationId xmlns:a16="http://schemas.microsoft.com/office/drawing/2014/main" id="{A1494E74-F382-4BD3-A5DB-A6330BE7B7E5}"/>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25" name="TextBox 24">
            <a:extLst>
              <a:ext uri="{FF2B5EF4-FFF2-40B4-BE49-F238E27FC236}">
                <a16:creationId xmlns:a16="http://schemas.microsoft.com/office/drawing/2014/main" id="{706D67FE-75D7-471F-A4B4-4480245DB9B7}"/>
              </a:ext>
            </a:extLst>
          </p:cNvPr>
          <p:cNvSpPr txBox="1"/>
          <p:nvPr/>
        </p:nvSpPr>
        <p:spPr>
          <a:xfrm>
            <a:off x="8023800" y="881831"/>
            <a:ext cx="2032000" cy="748795"/>
          </a:xfrm>
          <a:prstGeom prst="rect">
            <a:avLst/>
          </a:prstGeom>
          <a:noFill/>
        </p:spPr>
        <p:txBody>
          <a:bodyPr wrap="square" rtlCol="0">
            <a:spAutoFit/>
          </a:bodyPr>
          <a:lstStyle/>
          <a:p>
            <a:pPr algn="ctr"/>
            <a:r>
              <a:rPr lang="en-US" sz="2133" b="1" dirty="0">
                <a:latin typeface="Gidole" panose="02000503000000000000" pitchFamily="50" charset="0"/>
              </a:rPr>
              <a:t>RIGHT OUTER</a:t>
            </a:r>
          </a:p>
        </p:txBody>
      </p:sp>
      <p:sp>
        <p:nvSpPr>
          <p:cNvPr id="32" name="Freeform: Shape 31">
            <a:extLst>
              <a:ext uri="{FF2B5EF4-FFF2-40B4-BE49-F238E27FC236}">
                <a16:creationId xmlns:a16="http://schemas.microsoft.com/office/drawing/2014/main" id="{5AE882C5-469E-49EB-9E52-9B6ADF4E4171}"/>
              </a:ext>
            </a:extLst>
          </p:cNvPr>
          <p:cNvSpPr/>
          <p:nvPr/>
        </p:nvSpPr>
        <p:spPr>
          <a:xfrm>
            <a:off x="5737571" y="4350150"/>
            <a:ext cx="536177" cy="989410"/>
          </a:xfrm>
          <a:custGeom>
            <a:avLst/>
            <a:gdLst>
              <a:gd name="connsiteX0" fmla="*/ 399633 w 804265"/>
              <a:gd name="connsiteY0" fmla="*/ 0 h 1484115"/>
              <a:gd name="connsiteX1" fmla="*/ 490180 w 804265"/>
              <a:gd name="connsiteY1" fmla="*/ 66719 h 1484115"/>
              <a:gd name="connsiteX2" fmla="*/ 804265 w 804265"/>
              <a:gd name="connsiteY2" fmla="*/ 743899 h 1484115"/>
              <a:gd name="connsiteX3" fmla="*/ 490180 w 804265"/>
              <a:gd name="connsiteY3" fmla="*/ 1421079 h 1484115"/>
              <a:gd name="connsiteX4" fmla="*/ 404632 w 804265"/>
              <a:gd name="connsiteY4" fmla="*/ 1484115 h 1484115"/>
              <a:gd name="connsiteX5" fmla="*/ 314085 w 804265"/>
              <a:gd name="connsiteY5" fmla="*/ 1417396 h 1484115"/>
              <a:gd name="connsiteX6" fmla="*/ 0 w 804265"/>
              <a:gd name="connsiteY6" fmla="*/ 740216 h 1484115"/>
              <a:gd name="connsiteX7" fmla="*/ 314085 w 804265"/>
              <a:gd name="connsiteY7" fmla="*/ 63036 h 1484115"/>
              <a:gd name="connsiteX8" fmla="*/ 399633 w 804265"/>
              <a:gd name="connsiteY8" fmla="*/ 0 h 14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265" h="1484115">
                <a:moveTo>
                  <a:pt x="399633" y="0"/>
                </a:moveTo>
                <a:lnTo>
                  <a:pt x="490180" y="66719"/>
                </a:lnTo>
                <a:cubicBezTo>
                  <a:pt x="684238" y="240025"/>
                  <a:pt x="804265" y="479444"/>
                  <a:pt x="804265" y="743899"/>
                </a:cubicBezTo>
                <a:cubicBezTo>
                  <a:pt x="804265" y="1008354"/>
                  <a:pt x="684238" y="1247773"/>
                  <a:pt x="490180" y="1421079"/>
                </a:cubicBezTo>
                <a:lnTo>
                  <a:pt x="404632" y="1484115"/>
                </a:lnTo>
                <a:lnTo>
                  <a:pt x="314085" y="1417396"/>
                </a:lnTo>
                <a:cubicBezTo>
                  <a:pt x="120027" y="1244090"/>
                  <a:pt x="0" y="1004671"/>
                  <a:pt x="0" y="740216"/>
                </a:cubicBezTo>
                <a:cubicBezTo>
                  <a:pt x="0" y="475761"/>
                  <a:pt x="120027" y="236342"/>
                  <a:pt x="314085" y="63036"/>
                </a:cubicBezTo>
                <a:lnTo>
                  <a:pt x="399633" y="0"/>
                </a:lnTo>
                <a:close/>
              </a:path>
            </a:pathLst>
          </a:cu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b="1" dirty="0">
              <a:latin typeface="Gidole" panose="02000503000000000000" pitchFamily="50" charset="0"/>
            </a:endParaRPr>
          </a:p>
        </p:txBody>
      </p:sp>
      <p:sp>
        <p:nvSpPr>
          <p:cNvPr id="31" name="Freeform: Shape 30">
            <a:extLst>
              <a:ext uri="{FF2B5EF4-FFF2-40B4-BE49-F238E27FC236}">
                <a16:creationId xmlns:a16="http://schemas.microsoft.com/office/drawing/2014/main" id="{54D73088-0512-475B-800A-5581D8CF9C04}"/>
              </a:ext>
            </a:extLst>
          </p:cNvPr>
          <p:cNvSpPr/>
          <p:nvPr/>
        </p:nvSpPr>
        <p:spPr>
          <a:xfrm>
            <a:off x="6003993" y="4205175"/>
            <a:ext cx="1163382" cy="1276903"/>
          </a:xfrm>
          <a:custGeom>
            <a:avLst/>
            <a:gdLst>
              <a:gd name="connsiteX0" fmla="*/ 672720 w 1745073"/>
              <a:gd name="connsiteY0" fmla="*/ 0 h 1915354"/>
              <a:gd name="connsiteX1" fmla="*/ 1745073 w 1745073"/>
              <a:gd name="connsiteY1" fmla="*/ 957677 h 1915354"/>
              <a:gd name="connsiteX2" fmla="*/ 672720 w 1745073"/>
              <a:gd name="connsiteY2" fmla="*/ 1915354 h 1915354"/>
              <a:gd name="connsiteX3" fmla="*/ 73157 w 1745073"/>
              <a:gd name="connsiteY3" fmla="*/ 1751798 h 1915354"/>
              <a:gd name="connsiteX4" fmla="*/ 4999 w 1745073"/>
              <a:gd name="connsiteY4" fmla="*/ 1701576 h 1915354"/>
              <a:gd name="connsiteX5" fmla="*/ 90547 w 1745073"/>
              <a:gd name="connsiteY5" fmla="*/ 1638540 h 1915354"/>
              <a:gd name="connsiteX6" fmla="*/ 404632 w 1745073"/>
              <a:gd name="connsiteY6" fmla="*/ 961360 h 1915354"/>
              <a:gd name="connsiteX7" fmla="*/ 90547 w 1745073"/>
              <a:gd name="connsiteY7" fmla="*/ 284180 h 1915354"/>
              <a:gd name="connsiteX8" fmla="*/ 0 w 1745073"/>
              <a:gd name="connsiteY8" fmla="*/ 217461 h 1915354"/>
              <a:gd name="connsiteX9" fmla="*/ 73157 w 1745073"/>
              <a:gd name="connsiteY9" fmla="*/ 163556 h 1915354"/>
              <a:gd name="connsiteX10" fmla="*/ 672720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672720" y="0"/>
                </a:moveTo>
                <a:cubicBezTo>
                  <a:pt x="1264964" y="0"/>
                  <a:pt x="1745073" y="428767"/>
                  <a:pt x="1745073" y="957677"/>
                </a:cubicBezTo>
                <a:cubicBezTo>
                  <a:pt x="1745073" y="1486587"/>
                  <a:pt x="1264964" y="1915354"/>
                  <a:pt x="672720" y="1915354"/>
                </a:cubicBezTo>
                <a:cubicBezTo>
                  <a:pt x="450628" y="1915354"/>
                  <a:pt x="244306" y="1855059"/>
                  <a:pt x="73157" y="1751798"/>
                </a:cubicBezTo>
                <a:lnTo>
                  <a:pt x="4999" y="1701576"/>
                </a:lnTo>
                <a:lnTo>
                  <a:pt x="90547" y="1638540"/>
                </a:lnTo>
                <a:cubicBezTo>
                  <a:pt x="284605" y="1465234"/>
                  <a:pt x="404632" y="1225815"/>
                  <a:pt x="404632" y="961360"/>
                </a:cubicBezTo>
                <a:cubicBezTo>
                  <a:pt x="404632" y="696905"/>
                  <a:pt x="284605" y="457486"/>
                  <a:pt x="90547" y="284180"/>
                </a:cubicBezTo>
                <a:lnTo>
                  <a:pt x="0" y="217461"/>
                </a:lnTo>
                <a:lnTo>
                  <a:pt x="73157" y="163556"/>
                </a:lnTo>
                <a:cubicBezTo>
                  <a:pt x="244306" y="60296"/>
                  <a:pt x="450628" y="0"/>
                  <a:pt x="67272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30" name="Freeform: Shape 29">
            <a:extLst>
              <a:ext uri="{FF2B5EF4-FFF2-40B4-BE49-F238E27FC236}">
                <a16:creationId xmlns:a16="http://schemas.microsoft.com/office/drawing/2014/main" id="{5FFABB7C-BA44-4879-AD17-87B72005FC67}"/>
              </a:ext>
            </a:extLst>
          </p:cNvPr>
          <p:cNvSpPr/>
          <p:nvPr/>
        </p:nvSpPr>
        <p:spPr>
          <a:xfrm>
            <a:off x="4843944" y="4207630"/>
            <a:ext cx="1163382" cy="1276903"/>
          </a:xfrm>
          <a:custGeom>
            <a:avLst/>
            <a:gdLst>
              <a:gd name="connsiteX0" fmla="*/ 1072353 w 1745073"/>
              <a:gd name="connsiteY0" fmla="*/ 0 h 1915354"/>
              <a:gd name="connsiteX1" fmla="*/ 1671916 w 1745073"/>
              <a:gd name="connsiteY1" fmla="*/ 163556 h 1915354"/>
              <a:gd name="connsiteX2" fmla="*/ 1740074 w 1745073"/>
              <a:gd name="connsiteY2" fmla="*/ 213778 h 1915354"/>
              <a:gd name="connsiteX3" fmla="*/ 1654526 w 1745073"/>
              <a:gd name="connsiteY3" fmla="*/ 276814 h 1915354"/>
              <a:gd name="connsiteX4" fmla="*/ 1340441 w 1745073"/>
              <a:gd name="connsiteY4" fmla="*/ 953994 h 1915354"/>
              <a:gd name="connsiteX5" fmla="*/ 1654526 w 1745073"/>
              <a:gd name="connsiteY5" fmla="*/ 1631174 h 1915354"/>
              <a:gd name="connsiteX6" fmla="*/ 1745073 w 1745073"/>
              <a:gd name="connsiteY6" fmla="*/ 1697893 h 1915354"/>
              <a:gd name="connsiteX7" fmla="*/ 1671916 w 1745073"/>
              <a:gd name="connsiteY7" fmla="*/ 1751798 h 1915354"/>
              <a:gd name="connsiteX8" fmla="*/ 1072353 w 1745073"/>
              <a:gd name="connsiteY8" fmla="*/ 1915354 h 1915354"/>
              <a:gd name="connsiteX9" fmla="*/ 0 w 1745073"/>
              <a:gd name="connsiteY9" fmla="*/ 957677 h 1915354"/>
              <a:gd name="connsiteX10" fmla="*/ 1072353 w 1745073"/>
              <a:gd name="connsiteY10" fmla="*/ 0 h 19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073" h="1915354">
                <a:moveTo>
                  <a:pt x="1072353" y="0"/>
                </a:moveTo>
                <a:cubicBezTo>
                  <a:pt x="1294445" y="0"/>
                  <a:pt x="1500767" y="60296"/>
                  <a:pt x="1671916" y="163556"/>
                </a:cubicBezTo>
                <a:lnTo>
                  <a:pt x="1740074" y="213778"/>
                </a:lnTo>
                <a:lnTo>
                  <a:pt x="1654526" y="276814"/>
                </a:lnTo>
                <a:cubicBezTo>
                  <a:pt x="1460468" y="450120"/>
                  <a:pt x="1340441" y="689539"/>
                  <a:pt x="1340441" y="953994"/>
                </a:cubicBezTo>
                <a:cubicBezTo>
                  <a:pt x="1340441" y="1218449"/>
                  <a:pt x="1460468" y="1457868"/>
                  <a:pt x="1654526" y="1631174"/>
                </a:cubicBezTo>
                <a:lnTo>
                  <a:pt x="1745073" y="1697893"/>
                </a:lnTo>
                <a:lnTo>
                  <a:pt x="1671916" y="1751798"/>
                </a:lnTo>
                <a:cubicBezTo>
                  <a:pt x="1500767" y="1855059"/>
                  <a:pt x="1294445" y="1915354"/>
                  <a:pt x="1072353" y="1915354"/>
                </a:cubicBezTo>
                <a:cubicBezTo>
                  <a:pt x="480109" y="1915354"/>
                  <a:pt x="0" y="1486587"/>
                  <a:pt x="0" y="957677"/>
                </a:cubicBezTo>
                <a:cubicBezTo>
                  <a:pt x="0" y="428767"/>
                  <a:pt x="480109" y="0"/>
                  <a:pt x="10723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133" b="1" dirty="0">
                <a:latin typeface="Gidole" panose="02000503000000000000" pitchFamily="50" charset="0"/>
              </a:rPr>
              <a:t>A</a:t>
            </a:r>
          </a:p>
        </p:txBody>
      </p:sp>
      <p:sp>
        <p:nvSpPr>
          <p:cNvPr id="29" name="TextBox 28">
            <a:extLst>
              <a:ext uri="{FF2B5EF4-FFF2-40B4-BE49-F238E27FC236}">
                <a16:creationId xmlns:a16="http://schemas.microsoft.com/office/drawing/2014/main" id="{9DD4C971-CFAA-485F-853B-7046321D2D28}"/>
              </a:ext>
            </a:extLst>
          </p:cNvPr>
          <p:cNvSpPr txBox="1"/>
          <p:nvPr/>
        </p:nvSpPr>
        <p:spPr>
          <a:xfrm>
            <a:off x="5047974" y="3822861"/>
            <a:ext cx="2032000" cy="420564"/>
          </a:xfrm>
          <a:prstGeom prst="rect">
            <a:avLst/>
          </a:prstGeom>
          <a:noFill/>
        </p:spPr>
        <p:txBody>
          <a:bodyPr wrap="square" rtlCol="0">
            <a:spAutoFit/>
          </a:bodyPr>
          <a:lstStyle/>
          <a:p>
            <a:pPr algn="ctr"/>
            <a:r>
              <a:rPr lang="en-US" sz="2133" b="1" dirty="0">
                <a:latin typeface="Gidole" panose="02000503000000000000" pitchFamily="50" charset="0"/>
              </a:rPr>
              <a:t>INNER</a:t>
            </a:r>
          </a:p>
        </p:txBody>
      </p:sp>
      <p:grpSp>
        <p:nvGrpSpPr>
          <p:cNvPr id="33" name="Group 32">
            <a:extLst>
              <a:ext uri="{FF2B5EF4-FFF2-40B4-BE49-F238E27FC236}">
                <a16:creationId xmlns:a16="http://schemas.microsoft.com/office/drawing/2014/main" id="{2B36B0E4-814F-4B36-B3E4-01D7D28CD721}"/>
              </a:ext>
            </a:extLst>
          </p:cNvPr>
          <p:cNvGrpSpPr/>
          <p:nvPr/>
        </p:nvGrpSpPr>
        <p:grpSpPr>
          <a:xfrm>
            <a:off x="1931685" y="5482034"/>
            <a:ext cx="2323431" cy="1279357"/>
            <a:chOff x="1447800" y="4145280"/>
            <a:chExt cx="6934200" cy="3970020"/>
          </a:xfrm>
        </p:grpSpPr>
        <p:sp>
          <p:nvSpPr>
            <p:cNvPr id="35" name="Oval 34">
              <a:extLst>
                <a:ext uri="{FF2B5EF4-FFF2-40B4-BE49-F238E27FC236}">
                  <a16:creationId xmlns:a16="http://schemas.microsoft.com/office/drawing/2014/main" id="{56272C08-7E06-40F9-8639-974FD159229D}"/>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4" name="Oval 33">
              <a:extLst>
                <a:ext uri="{FF2B5EF4-FFF2-40B4-BE49-F238E27FC236}">
                  <a16:creationId xmlns:a16="http://schemas.microsoft.com/office/drawing/2014/main" id="{4231037B-0386-43C0-82A1-437EDBD250FB}"/>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36" name="TextBox 35">
            <a:extLst>
              <a:ext uri="{FF2B5EF4-FFF2-40B4-BE49-F238E27FC236}">
                <a16:creationId xmlns:a16="http://schemas.microsoft.com/office/drawing/2014/main" id="{B66B774E-1062-4A78-B561-6B9E910644E3}"/>
              </a:ext>
            </a:extLst>
          </p:cNvPr>
          <p:cNvSpPr txBox="1"/>
          <p:nvPr/>
        </p:nvSpPr>
        <p:spPr>
          <a:xfrm>
            <a:off x="2135715" y="5099719"/>
            <a:ext cx="2032000" cy="420564"/>
          </a:xfrm>
          <a:prstGeom prst="rect">
            <a:avLst/>
          </a:prstGeom>
          <a:noFill/>
        </p:spPr>
        <p:txBody>
          <a:bodyPr wrap="square" rtlCol="0">
            <a:spAutoFit/>
          </a:bodyPr>
          <a:lstStyle/>
          <a:p>
            <a:pPr algn="ctr"/>
            <a:r>
              <a:rPr lang="en-US" sz="2133" b="1" dirty="0">
                <a:latin typeface="Gidole" panose="02000503000000000000" pitchFamily="50" charset="0"/>
              </a:rPr>
              <a:t>LEFT ANTI</a:t>
            </a:r>
          </a:p>
        </p:txBody>
      </p:sp>
      <p:grpSp>
        <p:nvGrpSpPr>
          <p:cNvPr id="37" name="Group 36">
            <a:extLst>
              <a:ext uri="{FF2B5EF4-FFF2-40B4-BE49-F238E27FC236}">
                <a16:creationId xmlns:a16="http://schemas.microsoft.com/office/drawing/2014/main" id="{9ABA8F77-6832-407B-B5DD-0D68C4078D99}"/>
              </a:ext>
            </a:extLst>
          </p:cNvPr>
          <p:cNvGrpSpPr/>
          <p:nvPr/>
        </p:nvGrpSpPr>
        <p:grpSpPr>
          <a:xfrm>
            <a:off x="8023801" y="5479578"/>
            <a:ext cx="2323431" cy="1279357"/>
            <a:chOff x="1447800" y="4145280"/>
            <a:chExt cx="6934200" cy="3970020"/>
          </a:xfrm>
        </p:grpSpPr>
        <p:sp>
          <p:nvSpPr>
            <p:cNvPr id="38" name="Oval 37">
              <a:extLst>
                <a:ext uri="{FF2B5EF4-FFF2-40B4-BE49-F238E27FC236}">
                  <a16:creationId xmlns:a16="http://schemas.microsoft.com/office/drawing/2014/main" id="{F84FA5D7-BFF1-4E8B-8A1E-247EF682A125}"/>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Gidole" panose="02000503000000000000" pitchFamily="50" charset="0"/>
                </a:rPr>
                <a:t>A</a:t>
              </a:r>
            </a:p>
          </p:txBody>
        </p:sp>
        <p:sp>
          <p:nvSpPr>
            <p:cNvPr id="39" name="Oval 38">
              <a:extLst>
                <a:ext uri="{FF2B5EF4-FFF2-40B4-BE49-F238E27FC236}">
                  <a16:creationId xmlns:a16="http://schemas.microsoft.com/office/drawing/2014/main" id="{0DD10862-6C1A-4BDD-948E-016F78FE3A7E}"/>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solidFill>
                    <a:schemeClr val="bg1"/>
                  </a:solidFill>
                  <a:latin typeface="Gidole" panose="02000503000000000000" pitchFamily="50" charset="0"/>
                </a:rPr>
                <a:t>B</a:t>
              </a:r>
            </a:p>
          </p:txBody>
        </p:sp>
      </p:grpSp>
      <p:sp>
        <p:nvSpPr>
          <p:cNvPr id="40" name="TextBox 39">
            <a:extLst>
              <a:ext uri="{FF2B5EF4-FFF2-40B4-BE49-F238E27FC236}">
                <a16:creationId xmlns:a16="http://schemas.microsoft.com/office/drawing/2014/main" id="{D43CEF7A-94DE-4232-B4FA-EF2A2CE63C9B}"/>
              </a:ext>
            </a:extLst>
          </p:cNvPr>
          <p:cNvSpPr txBox="1"/>
          <p:nvPr/>
        </p:nvSpPr>
        <p:spPr>
          <a:xfrm>
            <a:off x="8227831" y="5097263"/>
            <a:ext cx="2032000" cy="420564"/>
          </a:xfrm>
          <a:prstGeom prst="rect">
            <a:avLst/>
          </a:prstGeom>
          <a:noFill/>
        </p:spPr>
        <p:txBody>
          <a:bodyPr wrap="square" rtlCol="0">
            <a:spAutoFit/>
          </a:bodyPr>
          <a:lstStyle/>
          <a:p>
            <a:pPr algn="ctr"/>
            <a:r>
              <a:rPr lang="en-US" sz="2133" b="1" dirty="0">
                <a:latin typeface="Gidole" panose="02000503000000000000" pitchFamily="50" charset="0"/>
              </a:rPr>
              <a:t>RIGHT ANTI</a:t>
            </a:r>
          </a:p>
        </p:txBody>
      </p:sp>
    </p:spTree>
    <p:extLst>
      <p:ext uri="{BB962C8B-B14F-4D97-AF65-F5344CB8AC3E}">
        <p14:creationId xmlns:p14="http://schemas.microsoft.com/office/powerpoint/2010/main" val="24787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913199"/>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Roboto Mono" pitchFamily="2" charset="0"/>
                <a:ea typeface="Roboto Mono" pitchFamily="2" charset="0"/>
              </a:rPr>
              <a:t>championships-demo.xlsx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baseball or football championship? </a:t>
            </a:r>
          </a:p>
        </p:txBody>
      </p:sp>
      <p:grpSp>
        <p:nvGrpSpPr>
          <p:cNvPr id="4" name="Group 3">
            <a:extLst>
              <a:ext uri="{FF2B5EF4-FFF2-40B4-BE49-F238E27FC236}">
                <a16:creationId xmlns:a16="http://schemas.microsoft.com/office/drawing/2014/main" id="{63451623-F32A-493A-968D-35E851D63357}"/>
              </a:ext>
            </a:extLst>
          </p:cNvPr>
          <p:cNvGrpSpPr/>
          <p:nvPr/>
        </p:nvGrpSpPr>
        <p:grpSpPr>
          <a:xfrm>
            <a:off x="762000" y="3276600"/>
            <a:ext cx="4622800" cy="2646680"/>
            <a:chOff x="1447800" y="4145280"/>
            <a:chExt cx="6934200" cy="3970020"/>
          </a:xfrm>
        </p:grpSpPr>
        <p:sp>
          <p:nvSpPr>
            <p:cNvPr id="3" name="Oval 2">
              <a:extLst>
                <a:ext uri="{FF2B5EF4-FFF2-40B4-BE49-F238E27FC236}">
                  <a16:creationId xmlns:a16="http://schemas.microsoft.com/office/drawing/2014/main" id="{A5E1159E-2CA8-4DE3-90AC-0DF68600C20B}"/>
                </a:ext>
              </a:extLst>
            </p:cNvPr>
            <p:cNvSpPr/>
            <p:nvPr/>
          </p:nvSpPr>
          <p:spPr>
            <a:xfrm>
              <a:off x="1447800" y="415290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latin typeface="Gidole" panose="02000503000000000000" pitchFamily="50" charset="0"/>
                </a:rPr>
                <a:t>Baseball</a:t>
              </a:r>
              <a:endParaRPr lang="en-US" sz="1200" b="1" dirty="0">
                <a:latin typeface="Gidole" panose="02000503000000000000" pitchFamily="50" charset="0"/>
              </a:endParaRPr>
            </a:p>
          </p:txBody>
        </p:sp>
        <p:sp>
          <p:nvSpPr>
            <p:cNvPr id="7" name="Oval 6">
              <a:extLst>
                <a:ext uri="{FF2B5EF4-FFF2-40B4-BE49-F238E27FC236}">
                  <a16:creationId xmlns:a16="http://schemas.microsoft.com/office/drawing/2014/main" id="{585405F1-A530-40F7-AD29-2AF38F83E8E3}"/>
                </a:ext>
              </a:extLst>
            </p:cNvPr>
            <p:cNvSpPr/>
            <p:nvPr/>
          </p:nvSpPr>
          <p:spPr>
            <a:xfrm>
              <a:off x="4114800" y="414528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tx1"/>
                  </a:solidFill>
                  <a:latin typeface="Gidole" panose="02000503000000000000" pitchFamily="50" charset="0"/>
                </a:rPr>
                <a:t>Football</a:t>
              </a:r>
              <a:endParaRPr lang="en-US" sz="1867" b="1" dirty="0">
                <a:solidFill>
                  <a:schemeClr val="tx1"/>
                </a:solidFill>
                <a:latin typeface="Gidole" panose="02000503000000000000" pitchFamily="50" charset="0"/>
              </a:endParaRPr>
            </a:p>
          </p:txBody>
        </p:sp>
      </p:grpSp>
      <p:sp>
        <p:nvSpPr>
          <p:cNvPr id="6" name="TextBox 5">
            <a:extLst>
              <a:ext uri="{FF2B5EF4-FFF2-40B4-BE49-F238E27FC236}">
                <a16:creationId xmlns:a16="http://schemas.microsoft.com/office/drawing/2014/main" id="{1BD30442-FB41-4321-ADCA-45C48D815706}"/>
              </a:ext>
            </a:extLst>
          </p:cNvPr>
          <p:cNvSpPr txBox="1"/>
          <p:nvPr/>
        </p:nvSpPr>
        <p:spPr>
          <a:xfrm>
            <a:off x="1016000" y="2771160"/>
            <a:ext cx="4013200" cy="543675"/>
          </a:xfrm>
          <a:prstGeom prst="rect">
            <a:avLst/>
          </a:prstGeom>
          <a:noFill/>
        </p:spPr>
        <p:txBody>
          <a:bodyPr wrap="square" rtlCol="0">
            <a:spAutoFit/>
          </a:bodyPr>
          <a:lstStyle/>
          <a:p>
            <a:pPr algn="ctr"/>
            <a:r>
              <a:rPr lang="en-US" sz="2933" b="1" dirty="0">
                <a:latin typeface="Gidole" panose="02000503000000000000" pitchFamily="50" charset="0"/>
              </a:rPr>
              <a:t>Left anti</a:t>
            </a:r>
          </a:p>
        </p:txBody>
      </p:sp>
      <p:grpSp>
        <p:nvGrpSpPr>
          <p:cNvPr id="10" name="Group 9">
            <a:extLst>
              <a:ext uri="{FF2B5EF4-FFF2-40B4-BE49-F238E27FC236}">
                <a16:creationId xmlns:a16="http://schemas.microsoft.com/office/drawing/2014/main" id="{AE87BFC9-FD88-44F9-9D3C-8AE14064DCE2}"/>
              </a:ext>
            </a:extLst>
          </p:cNvPr>
          <p:cNvGrpSpPr/>
          <p:nvPr/>
        </p:nvGrpSpPr>
        <p:grpSpPr>
          <a:xfrm>
            <a:off x="6705600" y="3226475"/>
            <a:ext cx="4622800" cy="2646680"/>
            <a:chOff x="1447800" y="4145280"/>
            <a:chExt cx="6934200" cy="3970020"/>
          </a:xfrm>
        </p:grpSpPr>
        <p:sp>
          <p:nvSpPr>
            <p:cNvPr id="12" name="Oval 11">
              <a:extLst>
                <a:ext uri="{FF2B5EF4-FFF2-40B4-BE49-F238E27FC236}">
                  <a16:creationId xmlns:a16="http://schemas.microsoft.com/office/drawing/2014/main" id="{A6550919-6D64-41B5-AF2D-A2156DA855F2}"/>
                </a:ext>
              </a:extLst>
            </p:cNvPr>
            <p:cNvSpPr/>
            <p:nvPr/>
          </p:nvSpPr>
          <p:spPr>
            <a:xfrm>
              <a:off x="4114800" y="4145280"/>
              <a:ext cx="4267200" cy="3962400"/>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933" b="1" dirty="0">
                  <a:solidFill>
                    <a:schemeClr val="bg1"/>
                  </a:solidFill>
                  <a:latin typeface="Gidole" panose="02000503000000000000" pitchFamily="50" charset="0"/>
                </a:rPr>
                <a:t>Football</a:t>
              </a:r>
              <a:endParaRPr lang="en-US" sz="2933" dirty="0">
                <a:solidFill>
                  <a:schemeClr val="bg1"/>
                </a:solidFill>
              </a:endParaRPr>
            </a:p>
          </p:txBody>
        </p:sp>
        <p:sp>
          <p:nvSpPr>
            <p:cNvPr id="11" name="Oval 10">
              <a:extLst>
                <a:ext uri="{FF2B5EF4-FFF2-40B4-BE49-F238E27FC236}">
                  <a16:creationId xmlns:a16="http://schemas.microsoft.com/office/drawing/2014/main" id="{28F22C61-27CF-4893-AB7C-41FA5AB0B632}"/>
                </a:ext>
              </a:extLst>
            </p:cNvPr>
            <p:cNvSpPr/>
            <p:nvPr/>
          </p:nvSpPr>
          <p:spPr>
            <a:xfrm>
              <a:off x="1447800" y="4152900"/>
              <a:ext cx="4267200" cy="3962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33" b="1" dirty="0">
                  <a:solidFill>
                    <a:schemeClr val="tx1"/>
                  </a:solidFill>
                  <a:latin typeface="Gidole" panose="02000503000000000000" pitchFamily="50" charset="0"/>
                </a:rPr>
                <a:t>Baseball</a:t>
              </a:r>
              <a:endParaRPr lang="en-US" sz="2933" dirty="0">
                <a:solidFill>
                  <a:schemeClr val="tx1"/>
                </a:solidFill>
              </a:endParaRPr>
            </a:p>
          </p:txBody>
        </p:sp>
      </p:grpSp>
      <p:sp>
        <p:nvSpPr>
          <p:cNvPr id="13" name="TextBox 12">
            <a:extLst>
              <a:ext uri="{FF2B5EF4-FFF2-40B4-BE49-F238E27FC236}">
                <a16:creationId xmlns:a16="http://schemas.microsoft.com/office/drawing/2014/main" id="{63FF5501-5201-47C3-A805-740926ACB728}"/>
              </a:ext>
            </a:extLst>
          </p:cNvPr>
          <p:cNvSpPr txBox="1"/>
          <p:nvPr/>
        </p:nvSpPr>
        <p:spPr>
          <a:xfrm>
            <a:off x="6966404" y="2708434"/>
            <a:ext cx="4013200" cy="543675"/>
          </a:xfrm>
          <a:prstGeom prst="rect">
            <a:avLst/>
          </a:prstGeom>
          <a:noFill/>
        </p:spPr>
        <p:txBody>
          <a:bodyPr wrap="square" rtlCol="0">
            <a:spAutoFit/>
          </a:bodyPr>
          <a:lstStyle/>
          <a:p>
            <a:pPr algn="ctr"/>
            <a:r>
              <a:rPr lang="en-US" sz="2933" b="1" dirty="0">
                <a:latin typeface="Gidole" panose="02000503000000000000" pitchFamily="50" charset="0"/>
              </a:rPr>
              <a:t>Right anti</a:t>
            </a:r>
          </a:p>
        </p:txBody>
      </p:sp>
    </p:spTree>
    <p:extLst>
      <p:ext uri="{BB962C8B-B14F-4D97-AF65-F5344CB8AC3E}">
        <p14:creationId xmlns:p14="http://schemas.microsoft.com/office/powerpoint/2010/main" val="1368076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1"/>
            <a:ext cx="10158580" cy="1323632"/>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championships-drill.xlsx</a:t>
            </a:r>
          </a:p>
          <a:p>
            <a:pPr marL="381019" indent="-381019">
              <a:buFont typeface="Arial" panose="020B0604020202020204" pitchFamily="34" charset="0"/>
              <a:buChar char="•"/>
            </a:pPr>
            <a:r>
              <a:rPr lang="en-US" sz="2667" dirty="0">
                <a:latin typeface="Gidole" panose="02000503000000000000" pitchFamily="50" charset="0"/>
                <a:ea typeface="Roboto Mono" pitchFamily="2" charset="0"/>
              </a:rPr>
              <a:t>Which cities can claim </a:t>
            </a:r>
            <a:r>
              <a:rPr lang="en-US" sz="2667" i="1" dirty="0">
                <a:latin typeface="Gidole" panose="02000503000000000000" pitchFamily="50" charset="0"/>
                <a:ea typeface="Roboto Mono" pitchFamily="2" charset="0"/>
              </a:rPr>
              <a:t>only </a:t>
            </a:r>
            <a:r>
              <a:rPr lang="en-US" sz="2667" dirty="0">
                <a:latin typeface="Gidole" panose="02000503000000000000" pitchFamily="50" charset="0"/>
                <a:ea typeface="Roboto Mono" pitchFamily="2" charset="0"/>
              </a:rPr>
              <a:t>a hockey or basketball championship? </a:t>
            </a:r>
          </a:p>
        </p:txBody>
      </p:sp>
    </p:spTree>
    <p:extLst>
      <p:ext uri="{BB962C8B-B14F-4D97-AF65-F5344CB8AC3E}">
        <p14:creationId xmlns:p14="http://schemas.microsoft.com/office/powerpoint/2010/main" val="759581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48" y="1548"/>
            <a:ext cx="1934780" cy="19316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540000" y="381000"/>
            <a:ext cx="8499972" cy="366895"/>
          </a:xfrm>
          <a:prstGeom prst="rect">
            <a:avLst/>
          </a:prstGeom>
        </p:spPr>
        <p:txBody>
          <a:bodyPr wrap="square" lIns="0" tIns="0" rIns="0" bIns="0" rtlCol="0" anchor="t">
            <a:spAutoFit/>
          </a:bodyPr>
          <a:lstStyle/>
          <a:p>
            <a:pPr marL="176115" lvl="1" algn="ctr">
              <a:lnSpc>
                <a:spcPts val="2560"/>
              </a:lnSpc>
            </a:pPr>
            <a:r>
              <a:rPr lang="en-US" sz="4000" spc="107" dirty="0">
                <a:solidFill>
                  <a:srgbClr val="000000"/>
                </a:solidFill>
                <a:latin typeface="League Spartan Bold"/>
              </a:rPr>
              <a:t>JOINS CAN GET EXOTIC</a:t>
            </a:r>
          </a:p>
        </p:txBody>
      </p:sp>
      <p:grpSp>
        <p:nvGrpSpPr>
          <p:cNvPr id="5" name="Group 5"/>
          <p:cNvGrpSpPr/>
          <p:nvPr/>
        </p:nvGrpSpPr>
        <p:grpSpPr>
          <a:xfrm rot="-5400000">
            <a:off x="10258844" y="4924844"/>
            <a:ext cx="1934705" cy="193160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8">
            <a:extLst>
              <a:ext uri="{FF2B5EF4-FFF2-40B4-BE49-F238E27FC236}">
                <a16:creationId xmlns:a16="http://schemas.microsoft.com/office/drawing/2014/main" id="{3BA0197A-9BDF-49F2-B23A-2779E00003C9}"/>
              </a:ext>
            </a:extLst>
          </p:cNvPr>
          <p:cNvSpPr txBox="1"/>
          <p:nvPr/>
        </p:nvSpPr>
        <p:spPr>
          <a:xfrm>
            <a:off x="20320" y="6576219"/>
            <a:ext cx="5232400" cy="276999"/>
          </a:xfrm>
          <a:prstGeom prst="rect">
            <a:avLst/>
          </a:prstGeom>
          <a:noFill/>
        </p:spPr>
        <p:txBody>
          <a:bodyPr wrap="square" rtlCol="0">
            <a:spAutoFit/>
          </a:bodyPr>
          <a:lstStyle/>
          <a:p>
            <a:r>
              <a:rPr lang="en-US" sz="1200" dirty="0">
                <a:latin typeface="Gidole" panose="02000503000000000000" pitchFamily="50" charset="0"/>
                <a:hlinkClick r:id="rId4"/>
              </a:rPr>
              <a:t>https://www.tutorialgateway.org/sql-cross-join/</a:t>
            </a:r>
            <a:r>
              <a:rPr lang="en-US" sz="1200" dirty="0">
                <a:latin typeface="Gidole" panose="02000503000000000000" pitchFamily="50" charset="0"/>
              </a:rPr>
              <a:t>  </a:t>
            </a:r>
          </a:p>
        </p:txBody>
      </p:sp>
      <p:sp>
        <p:nvSpPr>
          <p:cNvPr id="10" name="Oval 9">
            <a:extLst>
              <a:ext uri="{FF2B5EF4-FFF2-40B4-BE49-F238E27FC236}">
                <a16:creationId xmlns:a16="http://schemas.microsoft.com/office/drawing/2014/main" id="{AE747526-1708-4546-9641-90DB667C98A0}"/>
              </a:ext>
            </a:extLst>
          </p:cNvPr>
          <p:cNvSpPr/>
          <p:nvPr/>
        </p:nvSpPr>
        <p:spPr>
          <a:xfrm>
            <a:off x="2080646"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A51BF744-4E12-4E4F-AB57-B5CA1E8FB0F4}"/>
              </a:ext>
            </a:extLst>
          </p:cNvPr>
          <p:cNvSpPr/>
          <p:nvPr/>
        </p:nvSpPr>
        <p:spPr>
          <a:xfrm>
            <a:off x="6829674" y="2362200"/>
            <a:ext cx="3281680" cy="2967421"/>
          </a:xfrm>
          <a:prstGeom prst="ellipse">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689F17C-12A8-44DD-83EA-235F1D67F318}"/>
              </a:ext>
            </a:extLst>
          </p:cNvPr>
          <p:cNvSpPr txBox="1"/>
          <p:nvPr/>
        </p:nvSpPr>
        <p:spPr>
          <a:xfrm>
            <a:off x="4089400" y="1830217"/>
            <a:ext cx="4013200" cy="420564"/>
          </a:xfrm>
          <a:prstGeom prst="rect">
            <a:avLst/>
          </a:prstGeom>
          <a:noFill/>
        </p:spPr>
        <p:txBody>
          <a:bodyPr wrap="square" rtlCol="0">
            <a:spAutoFit/>
          </a:bodyPr>
          <a:lstStyle/>
          <a:p>
            <a:pPr algn="ctr"/>
            <a:r>
              <a:rPr lang="en-US" sz="2133" b="1" dirty="0">
                <a:latin typeface="Gidole" panose="02000503000000000000" pitchFamily="50" charset="0"/>
              </a:rPr>
              <a:t>Cross join</a:t>
            </a:r>
          </a:p>
        </p:txBody>
      </p:sp>
      <p:sp>
        <p:nvSpPr>
          <p:cNvPr id="11" name="TextBox 10">
            <a:extLst>
              <a:ext uri="{FF2B5EF4-FFF2-40B4-BE49-F238E27FC236}">
                <a16:creationId xmlns:a16="http://schemas.microsoft.com/office/drawing/2014/main" id="{82531519-3B10-4C37-B9EC-54963F7B6DAF}"/>
              </a:ext>
            </a:extLst>
          </p:cNvPr>
          <p:cNvSpPr txBox="1"/>
          <p:nvPr/>
        </p:nvSpPr>
        <p:spPr>
          <a:xfrm>
            <a:off x="3164840" y="270880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sp>
        <p:nvSpPr>
          <p:cNvPr id="15" name="TextBox 14">
            <a:extLst>
              <a:ext uri="{FF2B5EF4-FFF2-40B4-BE49-F238E27FC236}">
                <a16:creationId xmlns:a16="http://schemas.microsoft.com/office/drawing/2014/main" id="{D2B87376-A7BF-4AF8-8E31-7AF7E971005C}"/>
              </a:ext>
            </a:extLst>
          </p:cNvPr>
          <p:cNvSpPr txBox="1"/>
          <p:nvPr/>
        </p:nvSpPr>
        <p:spPr>
          <a:xfrm>
            <a:off x="7911714" y="2703267"/>
            <a:ext cx="1117600" cy="2217145"/>
          </a:xfrm>
          <a:prstGeom prst="rect">
            <a:avLst/>
          </a:prstGeom>
          <a:noFill/>
        </p:spPr>
        <p:txBody>
          <a:bodyPr wrap="square" rtlCol="0">
            <a:spAutoFit/>
          </a:bodyPr>
          <a:lstStyle/>
          <a:p>
            <a:pPr algn="ctr">
              <a:lnSpc>
                <a:spcPct val="150000"/>
              </a:lnSpc>
            </a:pPr>
            <a:r>
              <a:rPr lang="en-US" sz="3200" b="1" dirty="0">
                <a:solidFill>
                  <a:schemeClr val="bg1"/>
                </a:solidFill>
                <a:latin typeface="Gidole" panose="02000503000000000000" pitchFamily="50" charset="0"/>
              </a:rPr>
              <a:t>1</a:t>
            </a:r>
          </a:p>
          <a:p>
            <a:pPr algn="ctr">
              <a:lnSpc>
                <a:spcPct val="150000"/>
              </a:lnSpc>
            </a:pPr>
            <a:r>
              <a:rPr lang="en-US" sz="3200" b="1" dirty="0">
                <a:solidFill>
                  <a:schemeClr val="bg1"/>
                </a:solidFill>
                <a:latin typeface="Gidole" panose="02000503000000000000" pitchFamily="50" charset="0"/>
              </a:rPr>
              <a:t>2</a:t>
            </a:r>
          </a:p>
          <a:p>
            <a:pPr algn="ctr">
              <a:lnSpc>
                <a:spcPct val="150000"/>
              </a:lnSpc>
            </a:pPr>
            <a:r>
              <a:rPr lang="en-US" sz="3200" b="1" dirty="0">
                <a:solidFill>
                  <a:schemeClr val="bg1"/>
                </a:solidFill>
                <a:latin typeface="Gidole" panose="02000503000000000000" pitchFamily="50" charset="0"/>
              </a:rPr>
              <a:t>3</a:t>
            </a:r>
          </a:p>
        </p:txBody>
      </p:sp>
      <p:cxnSp>
        <p:nvCxnSpPr>
          <p:cNvPr id="16" name="Straight Arrow Connector 15">
            <a:extLst>
              <a:ext uri="{FF2B5EF4-FFF2-40B4-BE49-F238E27FC236}">
                <a16:creationId xmlns:a16="http://schemas.microsoft.com/office/drawing/2014/main" id="{4EEA6C14-70B2-4B41-AD2C-665C0D34C68B}"/>
              </a:ext>
            </a:extLst>
          </p:cNvPr>
          <p:cNvCxnSpPr/>
          <p:nvPr/>
        </p:nvCxnSpPr>
        <p:spPr>
          <a:xfrm>
            <a:off x="4013200" y="312420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E855B4-B297-40BA-9481-9C8DC39806AB}"/>
              </a:ext>
            </a:extLst>
          </p:cNvPr>
          <p:cNvCxnSpPr>
            <a:cxnSpLocks/>
          </p:cNvCxnSpPr>
          <p:nvPr/>
        </p:nvCxnSpPr>
        <p:spPr>
          <a:xfrm>
            <a:off x="4013200" y="3124200"/>
            <a:ext cx="4267200" cy="72171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2E39-D459-47E9-809E-2AC984F9B6EE}"/>
              </a:ext>
            </a:extLst>
          </p:cNvPr>
          <p:cNvCxnSpPr>
            <a:cxnSpLocks/>
          </p:cNvCxnSpPr>
          <p:nvPr/>
        </p:nvCxnSpPr>
        <p:spPr>
          <a:xfrm>
            <a:off x="4013200" y="3104883"/>
            <a:ext cx="4267200" cy="16029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87255-778D-4D73-ACE5-6DC60C2EEF65}"/>
              </a:ext>
            </a:extLst>
          </p:cNvPr>
          <p:cNvCxnSpPr/>
          <p:nvPr/>
        </p:nvCxnSpPr>
        <p:spPr>
          <a:xfrm>
            <a:off x="4191000" y="3845910"/>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7CC8A0-A030-4442-9142-F5BC89E040F1}"/>
              </a:ext>
            </a:extLst>
          </p:cNvPr>
          <p:cNvCxnSpPr>
            <a:cxnSpLocks/>
          </p:cNvCxnSpPr>
          <p:nvPr/>
        </p:nvCxnSpPr>
        <p:spPr>
          <a:xfrm flipV="1">
            <a:off x="4191000" y="3124201"/>
            <a:ext cx="3835400" cy="721709"/>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F6E66E-590B-4811-A483-112C74F331FE}"/>
              </a:ext>
            </a:extLst>
          </p:cNvPr>
          <p:cNvCxnSpPr>
            <a:cxnSpLocks/>
          </p:cNvCxnSpPr>
          <p:nvPr/>
        </p:nvCxnSpPr>
        <p:spPr>
          <a:xfrm>
            <a:off x="4280287" y="3845910"/>
            <a:ext cx="4000113" cy="86194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01D90B-D7BD-4205-8867-37A0C6532536}"/>
              </a:ext>
            </a:extLst>
          </p:cNvPr>
          <p:cNvCxnSpPr/>
          <p:nvPr/>
        </p:nvCxnSpPr>
        <p:spPr>
          <a:xfrm>
            <a:off x="4191000" y="4666262"/>
            <a:ext cx="408940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B98A86-0B82-4C6E-86B5-B3B313390EE6}"/>
              </a:ext>
            </a:extLst>
          </p:cNvPr>
          <p:cNvCxnSpPr>
            <a:cxnSpLocks/>
          </p:cNvCxnSpPr>
          <p:nvPr/>
        </p:nvCxnSpPr>
        <p:spPr>
          <a:xfrm flipV="1">
            <a:off x="4222944" y="3124201"/>
            <a:ext cx="3803457" cy="154206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1887C10-E155-4923-BC69-83A687707176}"/>
              </a:ext>
            </a:extLst>
          </p:cNvPr>
          <p:cNvCxnSpPr>
            <a:cxnSpLocks/>
          </p:cNvCxnSpPr>
          <p:nvPr/>
        </p:nvCxnSpPr>
        <p:spPr>
          <a:xfrm flipV="1">
            <a:off x="4280287" y="3845910"/>
            <a:ext cx="3955857" cy="81114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C45F9-691D-4D58-8D3A-AAB7CF5DD43B}"/>
              </a:ext>
            </a:extLst>
          </p:cNvPr>
          <p:cNvSpPr txBox="1"/>
          <p:nvPr/>
        </p:nvSpPr>
        <p:spPr>
          <a:xfrm>
            <a:off x="1714886" y="1993663"/>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A</a:t>
            </a:r>
          </a:p>
        </p:txBody>
      </p:sp>
      <p:sp>
        <p:nvSpPr>
          <p:cNvPr id="26" name="TextBox 25">
            <a:extLst>
              <a:ext uri="{FF2B5EF4-FFF2-40B4-BE49-F238E27FC236}">
                <a16:creationId xmlns:a16="http://schemas.microsoft.com/office/drawing/2014/main" id="{429194C6-C94B-4C36-AA87-1929AB7F3E21}"/>
              </a:ext>
            </a:extLst>
          </p:cNvPr>
          <p:cNvSpPr txBox="1"/>
          <p:nvPr/>
        </p:nvSpPr>
        <p:spPr>
          <a:xfrm>
            <a:off x="6463914" y="1977480"/>
            <a:ext cx="4013200" cy="420564"/>
          </a:xfrm>
          <a:prstGeom prst="rect">
            <a:avLst/>
          </a:prstGeom>
          <a:noFill/>
        </p:spPr>
        <p:txBody>
          <a:bodyPr wrap="square" rtlCol="0">
            <a:spAutoFit/>
          </a:bodyPr>
          <a:lstStyle/>
          <a:p>
            <a:pPr algn="ctr"/>
            <a:r>
              <a:rPr lang="en-US" sz="2133" b="1" dirty="0">
                <a:latin typeface="Gidole" panose="02000503000000000000" pitchFamily="50" charset="0"/>
              </a:rPr>
              <a:t>TABLE B</a:t>
            </a:r>
          </a:p>
        </p:txBody>
      </p:sp>
    </p:spTree>
    <p:extLst>
      <p:ext uri="{BB962C8B-B14F-4D97-AF65-F5344CB8AC3E}">
        <p14:creationId xmlns:p14="http://schemas.microsoft.com/office/powerpoint/2010/main" val="4279494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DEMO</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8585200" cy="502766"/>
          </a:xfrm>
          <a:prstGeom prst="rect">
            <a:avLst/>
          </a:prstGeom>
          <a:noFill/>
        </p:spPr>
        <p:txBody>
          <a:bodyPr wrap="square" rtlCol="0">
            <a:spAutoFit/>
          </a:bodyPr>
          <a:lstStyle/>
          <a:p>
            <a:pPr marL="381019" indent="-381019">
              <a:buFont typeface="Arial" panose="020B0604020202020204" pitchFamily="34" charset="0"/>
              <a:buChar char="•"/>
            </a:pPr>
            <a:r>
              <a:rPr lang="en-US" sz="2667" dirty="0">
                <a:latin typeface="Gidole" panose="02000503000000000000" pitchFamily="50" charset="0"/>
              </a:rPr>
              <a:t>File: </a:t>
            </a:r>
            <a:r>
              <a:rPr lang="en-US" sz="2667" dirty="0">
                <a:latin typeface="Consolas" panose="020B0609020204030204" pitchFamily="49" charset="0"/>
                <a:ea typeface="Roboto Mono" pitchFamily="2" charset="0"/>
              </a:rPr>
              <a:t>office-employees.xlsx</a:t>
            </a:r>
          </a:p>
        </p:txBody>
      </p:sp>
    </p:spTree>
    <p:extLst>
      <p:ext uri="{BB962C8B-B14F-4D97-AF65-F5344CB8AC3E}">
        <p14:creationId xmlns:p14="http://schemas.microsoft.com/office/powerpoint/2010/main" val="3462210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
        <p:nvSpPr>
          <p:cNvPr id="2" name="TextBox 1">
            <a:extLst>
              <a:ext uri="{FF2B5EF4-FFF2-40B4-BE49-F238E27FC236}">
                <a16:creationId xmlns:a16="http://schemas.microsoft.com/office/drawing/2014/main" id="{DA7E4D39-AF17-46FE-A0C7-071D1DD526E8}"/>
              </a:ext>
            </a:extLst>
          </p:cNvPr>
          <p:cNvSpPr txBox="1"/>
          <p:nvPr/>
        </p:nvSpPr>
        <p:spPr>
          <a:xfrm>
            <a:off x="571500" y="1295400"/>
            <a:ext cx="9283700" cy="2144498"/>
          </a:xfrm>
          <a:prstGeom prst="rect">
            <a:avLst/>
          </a:prstGeom>
          <a:noFill/>
        </p:spPr>
        <p:txBody>
          <a:bodyPr wrap="square" rtlCol="0">
            <a:spAutoFit/>
          </a:bodyPr>
          <a:lstStyle/>
          <a:p>
            <a:r>
              <a:rPr lang="en-US" sz="2667" dirty="0">
                <a:latin typeface="Gidole" panose="02000503000000000000" pitchFamily="50" charset="0"/>
              </a:rPr>
              <a:t>Files: </a:t>
            </a:r>
            <a:r>
              <a:rPr lang="en-US" sz="2667" dirty="0">
                <a:latin typeface="Roboto Mono" pitchFamily="2" charset="0"/>
                <a:ea typeface="Roboto Mono" pitchFamily="2" charset="0"/>
              </a:rPr>
              <a:t>states.xlsx</a:t>
            </a:r>
          </a:p>
          <a:p>
            <a:endParaRPr lang="en-US" sz="2667" dirty="0">
              <a:latin typeface="Roboto Mono" pitchFamily="2" charset="0"/>
              <a:ea typeface="Roboto Mono" pitchFamily="2" charset="0"/>
            </a:endParaRPr>
          </a:p>
          <a:p>
            <a:pPr marL="495325" indent="-495325">
              <a:buFont typeface="+mj-lt"/>
              <a:buAutoNum type="arabicPeriod"/>
            </a:pPr>
            <a:r>
              <a:rPr lang="en-US" sz="2667" dirty="0">
                <a:latin typeface="Gidole" panose="02000503000000000000" pitchFamily="50" charset="0"/>
                <a:ea typeface="Roboto Mono" pitchFamily="2" charset="0"/>
              </a:rPr>
              <a:t>Create a table to record each state’s bird, flower and capital</a:t>
            </a:r>
          </a:p>
          <a:p>
            <a:pPr marL="495325" indent="-495325">
              <a:buFont typeface="+mj-lt"/>
              <a:buAutoNum type="arabicPeriod"/>
            </a:pPr>
            <a:endParaRPr lang="en-US" sz="2667" dirty="0">
              <a:latin typeface="Roboto Mono" pitchFamily="2" charset="0"/>
              <a:ea typeface="Roboto Mono" pitchFamily="2" charset="0"/>
            </a:endParaRPr>
          </a:p>
        </p:txBody>
      </p:sp>
    </p:spTree>
    <p:extLst>
      <p:ext uri="{BB962C8B-B14F-4D97-AF65-F5344CB8AC3E}">
        <p14:creationId xmlns:p14="http://schemas.microsoft.com/office/powerpoint/2010/main" val="11566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942283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21172"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588001" y="381000"/>
            <a:ext cx="6395471" cy="769441"/>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7. CONCLUSION</a:t>
            </a:r>
          </a:p>
        </p:txBody>
      </p:sp>
    </p:spTree>
    <p:extLst>
      <p:ext uri="{BB962C8B-B14F-4D97-AF65-F5344CB8AC3E}">
        <p14:creationId xmlns:p14="http://schemas.microsoft.com/office/powerpoint/2010/main" val="110353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to learn next?</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1877630"/>
          </a:xfrm>
          <a:prstGeom prst="rect">
            <a:avLst/>
          </a:prstGeom>
          <a:noFill/>
        </p:spPr>
        <p:txBody>
          <a:bodyPr wrap="square" rtlCol="0">
            <a:spAutoFit/>
          </a:bodyPr>
          <a:lstStyle/>
          <a:p>
            <a:pPr marL="685834" lvl="1" indent="-381019">
              <a:buFont typeface="Arial" panose="020B0604020202020204" pitchFamily="34" charset="0"/>
              <a:buChar char="•"/>
            </a:pPr>
            <a:r>
              <a:rPr lang="en-US" sz="3867" dirty="0">
                <a:latin typeface="Gidole" panose="020B0604020202020204" charset="0"/>
              </a:rPr>
              <a:t>M language</a:t>
            </a:r>
          </a:p>
          <a:p>
            <a:pPr marL="685834" lvl="1" indent="-381019">
              <a:buFont typeface="Arial" panose="020B0604020202020204" pitchFamily="34" charset="0"/>
              <a:buChar char="•"/>
            </a:pPr>
            <a:r>
              <a:rPr lang="en-US" sz="3867" dirty="0">
                <a:latin typeface="Gidole" panose="020B0604020202020204" charset="0"/>
              </a:rPr>
              <a:t>PowerPivot</a:t>
            </a:r>
          </a:p>
          <a:p>
            <a:pPr marL="685834" lvl="1" indent="-381019">
              <a:buFont typeface="Arial" panose="020B0604020202020204" pitchFamily="34" charset="0"/>
              <a:buChar char="•"/>
            </a:pPr>
            <a:r>
              <a:rPr lang="en-US" sz="3867" dirty="0">
                <a:latin typeface="Gidole" panose="020B0604020202020204" charset="0"/>
              </a:rPr>
              <a:t>Power BI</a:t>
            </a:r>
          </a:p>
        </p:txBody>
      </p:sp>
    </p:spTree>
    <p:extLst>
      <p:ext uri="{BB962C8B-B14F-4D97-AF65-F5344CB8AC3E}">
        <p14:creationId xmlns:p14="http://schemas.microsoft.com/office/powerpoint/2010/main" val="411295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r>
              <a:rPr lang="en-US" sz="2800" i="1" dirty="0">
                <a:solidFill>
                  <a:srgbClr val="FFFFFF"/>
                </a:solidFill>
                <a:latin typeface="League Spartan"/>
              </a:rPr>
              <a:t>Collect, Combine, and Transform Data Using Power Query in Excel and Power BI</a:t>
            </a:r>
            <a:r>
              <a:rPr lang="en-US" sz="2800" dirty="0">
                <a:solidFill>
                  <a:srgbClr val="FFFFFF"/>
                </a:solidFill>
                <a:latin typeface="League Spartan"/>
              </a:rPr>
              <a:t>, 1st Edition</a:t>
            </a:r>
          </a:p>
          <a:p>
            <a:pPr>
              <a:lnSpc>
                <a:spcPts val="3920"/>
              </a:lnSpc>
              <a:spcBef>
                <a:spcPct val="0"/>
              </a:spcBef>
            </a:pPr>
            <a:r>
              <a:rPr lang="en-US" sz="2800" dirty="0">
                <a:solidFill>
                  <a:srgbClr val="FFFFFF"/>
                </a:solidFill>
                <a:latin typeface="League Spartan"/>
              </a:rPr>
              <a:t>by Gil </a:t>
            </a:r>
            <a:r>
              <a:rPr lang="en-US" sz="2800" dirty="0" err="1">
                <a:solidFill>
                  <a:srgbClr val="FFFFFF"/>
                </a:solidFill>
                <a:latin typeface="League Spartan"/>
              </a:rPr>
              <a:t>Raviv</a:t>
            </a:r>
            <a:endParaRPr lang="en-US" sz="2800" dirty="0">
              <a:solidFill>
                <a:srgbClr val="FFFFFF"/>
              </a:solidFill>
              <a:latin typeface="League Spartan"/>
            </a:endParaRPr>
          </a:p>
        </p:txBody>
      </p:sp>
      <p:pic>
        <p:nvPicPr>
          <p:cNvPr id="4100" name="Picture 4" descr="Collect, Combine, and Transform Data Using Power Query in ...">
            <a:extLst>
              <a:ext uri="{FF2B5EF4-FFF2-40B4-BE49-F238E27FC236}">
                <a16:creationId xmlns:a16="http://schemas.microsoft.com/office/drawing/2014/main" id="{A042CD0E-B87E-426C-AA5B-90C18349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782" y="711199"/>
            <a:ext cx="4300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erb GIF">
            <a:extLst>
              <a:ext uri="{FF2B5EF4-FFF2-40B4-BE49-F238E27FC236}">
                <a16:creationId xmlns:a16="http://schemas.microsoft.com/office/drawing/2014/main" id="{E5F724C5-791D-A3A7-3B6C-45BB52671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9" y="1718242"/>
            <a:ext cx="4884683" cy="3726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281FAC-BDBB-A68D-C258-8517CC114319}"/>
              </a:ext>
            </a:extLst>
          </p:cNvPr>
          <p:cNvSpPr txBox="1"/>
          <p:nvPr/>
        </p:nvSpPr>
        <p:spPr>
          <a:xfrm>
            <a:off x="6352159" y="1621627"/>
            <a:ext cx="4631528"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No question too big or small</a:t>
            </a:r>
          </a:p>
          <a:p>
            <a:pPr marL="457200" indent="-457200">
              <a:buFont typeface="Arial" panose="020B0604020202020204" pitchFamily="34" charset="0"/>
              <a:buChar char="•"/>
            </a:pPr>
            <a:r>
              <a:rPr lang="en-US" sz="2800" dirty="0">
                <a:solidFill>
                  <a:srgbClr val="707070"/>
                </a:solidFill>
                <a:latin typeface="Pragmatica" panose="020B0403040502020204" pitchFamily="34" charset="0"/>
              </a:rPr>
              <a:t>Balance actual &amp; plan</a:t>
            </a:r>
          </a:p>
          <a:p>
            <a:pPr marL="914400" lvl="1" indent="-457200">
              <a:buFont typeface="Arial" panose="020B0604020202020204" pitchFamily="34" charset="0"/>
              <a:buChar char="•"/>
            </a:pPr>
            <a:r>
              <a:rPr lang="en-US" sz="2800" dirty="0">
                <a:solidFill>
                  <a:srgbClr val="707070"/>
                </a:solidFill>
                <a:latin typeface="Pragmatica" panose="020B0403040502020204" pitchFamily="34" charset="0"/>
              </a:rPr>
              <a:t>Use drills when helpful</a:t>
            </a:r>
          </a:p>
          <a:p>
            <a:pPr marL="457200" indent="-457200">
              <a:buFont typeface="Arial" panose="020B0604020202020204" pitchFamily="34" charset="0"/>
              <a:buChar char="•"/>
            </a:pPr>
            <a:r>
              <a:rPr lang="en-US" sz="2800" i="1" dirty="0">
                <a:solidFill>
                  <a:srgbClr val="707070"/>
                </a:solidFill>
                <a:latin typeface="Pragmatica" panose="020B0403040502020204" pitchFamily="34" charset="0"/>
              </a:rPr>
              <a:t>This is your time</a:t>
            </a:r>
            <a:r>
              <a:rPr lang="en-US" sz="2800" dirty="0">
                <a:solidFill>
                  <a:srgbClr val="707070"/>
                </a:solidFill>
                <a:latin typeface="Pragmatica" panose="020B0403040502020204" pitchFamily="34" charset="0"/>
              </a:rPr>
              <a:t>… the time for unkempt and unanalyzed data is </a:t>
            </a:r>
            <a:r>
              <a:rPr lang="en-US" sz="2800" i="1" dirty="0">
                <a:solidFill>
                  <a:srgbClr val="707070"/>
                </a:solidFill>
                <a:latin typeface="Pragmatica" panose="020B0403040502020204" pitchFamily="34" charset="0"/>
              </a:rPr>
              <a:t>over</a:t>
            </a:r>
            <a:r>
              <a:rPr lang="en-US" sz="2800" dirty="0">
                <a:solidFill>
                  <a:srgbClr val="707070"/>
                </a:solidFill>
                <a:latin typeface="Pragmatica" panose="020B0403040502020204" pitchFamily="34" charset="0"/>
              </a:rPr>
              <a:t>!</a:t>
            </a:r>
            <a:endParaRPr lang="en-US" sz="2800" i="1" dirty="0">
              <a:solidFill>
                <a:srgbClr val="707070"/>
              </a:solidFill>
              <a:latin typeface="Pragmatica" panose="020B0403040502020204" pitchFamily="34" charset="0"/>
            </a:endParaRPr>
          </a:p>
        </p:txBody>
      </p:sp>
    </p:spTree>
    <p:extLst>
      <p:ext uri="{BB962C8B-B14F-4D97-AF65-F5344CB8AC3E}">
        <p14:creationId xmlns:p14="http://schemas.microsoft.com/office/powerpoint/2010/main" val="1888640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37593"/>
            <a:ext cx="6855827" cy="6933187"/>
          </a:xfrm>
          <a:prstGeom prst="rect">
            <a:avLst/>
          </a:prstGeom>
          <a:solidFill>
            <a:srgbClr val="CF3338"/>
          </a:solidFill>
        </p:spPr>
      </p:sp>
      <p:grpSp>
        <p:nvGrpSpPr>
          <p:cNvPr id="3" name="Group 3"/>
          <p:cNvGrpSpPr/>
          <p:nvPr/>
        </p:nvGrpSpPr>
        <p:grpSpPr>
          <a:xfrm rot="5400000">
            <a:off x="6638" y="-6638"/>
            <a:ext cx="6842552" cy="685582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6" name="TextBox 6"/>
          <p:cNvSpPr txBox="1"/>
          <p:nvPr/>
        </p:nvSpPr>
        <p:spPr>
          <a:xfrm rot="5400000">
            <a:off x="10021203" y="4657031"/>
            <a:ext cx="2489935" cy="540404"/>
          </a:xfrm>
          <a:prstGeom prst="rect">
            <a:avLst/>
          </a:prstGeom>
        </p:spPr>
        <p:txBody>
          <a:bodyPr lIns="0" tIns="0" rIns="0" bIns="0" rtlCol="0" anchor="t">
            <a:spAutoFit/>
          </a:bodyPr>
          <a:lstStyle/>
          <a:p>
            <a:pPr algn="r">
              <a:lnSpc>
                <a:spcPts val="2239"/>
              </a:lnSpc>
            </a:pPr>
            <a:r>
              <a:rPr lang="en-US" sz="1600" spc="128">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9" name="TextBox 9"/>
          <p:cNvSpPr txBox="1"/>
          <p:nvPr/>
        </p:nvSpPr>
        <p:spPr>
          <a:xfrm>
            <a:off x="438381" y="628650"/>
            <a:ext cx="5657619" cy="1957267"/>
          </a:xfrm>
          <a:prstGeom prst="rect">
            <a:avLst/>
          </a:prstGeom>
        </p:spPr>
        <p:txBody>
          <a:bodyPr lIns="0" tIns="0" rIns="0" bIns="0" rtlCol="0" anchor="t">
            <a:spAutoFit/>
          </a:bodyPr>
          <a:lstStyle/>
          <a:p>
            <a:pPr>
              <a:lnSpc>
                <a:spcPts val="3920"/>
              </a:lnSpc>
              <a:spcBef>
                <a:spcPct val="0"/>
              </a:spcBef>
            </a:pPr>
            <a:endParaRPr lang="en-US" sz="2800" i="1" dirty="0">
              <a:solidFill>
                <a:srgbClr val="FFFFFF"/>
              </a:solidFill>
              <a:latin typeface="League Spartan"/>
            </a:endParaRPr>
          </a:p>
          <a:p>
            <a:pPr>
              <a:lnSpc>
                <a:spcPts val="3920"/>
              </a:lnSpc>
              <a:spcBef>
                <a:spcPct val="0"/>
              </a:spcBef>
            </a:pPr>
            <a:r>
              <a:rPr lang="en-US" sz="2800" i="1" dirty="0">
                <a:solidFill>
                  <a:srgbClr val="FFFFFF"/>
                </a:solidFill>
                <a:latin typeface="League Spartan"/>
              </a:rPr>
              <a:t>Excel Power Pivot and Power Query For Dummies</a:t>
            </a:r>
            <a:r>
              <a:rPr lang="en-US" sz="2800" dirty="0">
                <a:solidFill>
                  <a:srgbClr val="FFFFFF"/>
                </a:solidFill>
                <a:latin typeface="League Spartan"/>
              </a:rPr>
              <a:t>, </a:t>
            </a:r>
          </a:p>
          <a:p>
            <a:pPr>
              <a:lnSpc>
                <a:spcPts val="3920"/>
              </a:lnSpc>
              <a:spcBef>
                <a:spcPct val="0"/>
              </a:spcBef>
            </a:pPr>
            <a:r>
              <a:rPr lang="en-US" sz="2800" dirty="0">
                <a:solidFill>
                  <a:srgbClr val="FFFFFF"/>
                </a:solidFill>
                <a:latin typeface="League Spartan"/>
              </a:rPr>
              <a:t>by Mike Alexander</a:t>
            </a:r>
          </a:p>
        </p:txBody>
      </p:sp>
      <p:pic>
        <p:nvPicPr>
          <p:cNvPr id="5122" name="Picture 2" descr="Excel Power Pivot and Power Query For Dummies (For Dummies ...">
            <a:extLst>
              <a:ext uri="{FF2B5EF4-FFF2-40B4-BE49-F238E27FC236}">
                <a16:creationId xmlns:a16="http://schemas.microsoft.com/office/drawing/2014/main" id="{CCB842BE-D4FD-44A1-88F2-EA63C262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768" y="803518"/>
            <a:ext cx="3795548" cy="47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558800" y="411412"/>
            <a:ext cx="10420804" cy="784510"/>
          </a:xfrm>
          <a:prstGeom prst="rect">
            <a:avLst/>
          </a:prstGeom>
        </p:spPr>
        <p:txBody>
          <a:bodyPr wrap="square" lIns="0" tIns="0" rIns="0" bIns="0" rtlCol="0" anchor="t">
            <a:spAutoFit/>
          </a:bodyPr>
          <a:lstStyle/>
          <a:p>
            <a:pPr>
              <a:lnSpc>
                <a:spcPts val="6720"/>
              </a:lnSpc>
              <a:spcBef>
                <a:spcPct val="0"/>
              </a:spcBef>
            </a:pPr>
            <a:r>
              <a:rPr lang="en-US" sz="48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0730080" y="6176837"/>
            <a:ext cx="1342081" cy="549120"/>
          </a:xfrm>
          <a:prstGeom prst="rect">
            <a:avLst/>
          </a:prstGeom>
        </p:spPr>
      </p:pic>
    </p:spTree>
    <p:extLst>
      <p:ext uri="{BB962C8B-B14F-4D97-AF65-F5344CB8AC3E}">
        <p14:creationId xmlns:p14="http://schemas.microsoft.com/office/powerpoint/2010/main" val="303209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0861" y="393539"/>
            <a:ext cx="10324617" cy="2123658"/>
          </a:xfrm>
          <a:prstGeom prst="rect">
            <a:avLst/>
          </a:prstGeom>
          <a:noFill/>
        </p:spPr>
        <p:txBody>
          <a:bodyPr wrap="square" rtlCol="0">
            <a:spAutoFit/>
          </a:bodyPr>
          <a:lstStyle/>
          <a:p>
            <a:r>
              <a:rPr lang="en-US" sz="6600" b="1" dirty="0">
                <a:solidFill>
                  <a:schemeClr val="bg1"/>
                </a:solidFill>
                <a:latin typeface="Pragmatica" pitchFamily="2" charset="0"/>
              </a:rPr>
              <a:t>II. Analyzing the data… Excel &amp; the Analysis </a:t>
            </a:r>
            <a:r>
              <a:rPr lang="en-US" sz="6600" b="1" dirty="0" err="1">
                <a:solidFill>
                  <a:schemeClr val="bg1"/>
                </a:solidFill>
                <a:latin typeface="Pragmatica" pitchFamily="2" charset="0"/>
              </a:rPr>
              <a:t>ToolPak</a:t>
            </a:r>
            <a:endParaRPr lang="en-US" sz="6600" b="1" dirty="0">
              <a:solidFill>
                <a:schemeClr val="bg1"/>
              </a:solidFill>
              <a:latin typeface="Pragmatica" pitchFamily="2" charset="0"/>
            </a:endParaRPr>
          </a:p>
        </p:txBody>
      </p:sp>
    </p:spTree>
    <p:extLst>
      <p:ext uri="{BB962C8B-B14F-4D97-AF65-F5344CB8AC3E}">
        <p14:creationId xmlns:p14="http://schemas.microsoft.com/office/powerpoint/2010/main" val="828024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60614" y="402771"/>
            <a:ext cx="5410200" cy="1538883"/>
          </a:xfrm>
          <a:prstGeom prst="rect">
            <a:avLst/>
          </a:prstGeom>
        </p:spPr>
        <p:txBody>
          <a:bodyPr wrap="square" lIns="0" tIns="0" rIns="0" bIns="0" rtlCol="0" anchor="t">
            <a:spAutoFit/>
          </a:bodyPr>
          <a:lstStyle/>
          <a:p>
            <a:pPr>
              <a:lnSpc>
                <a:spcPts val="6000"/>
              </a:lnSpc>
            </a:pPr>
            <a:r>
              <a:rPr lang="en-US" sz="5000" spc="250" dirty="0">
                <a:solidFill>
                  <a:srgbClr val="000000"/>
                </a:solidFill>
                <a:latin typeface="League Spartan Bold"/>
              </a:rPr>
              <a:t>LESSON OBJECTIVES</a:t>
            </a:r>
          </a:p>
        </p:txBody>
      </p:sp>
      <p:sp>
        <p:nvSpPr>
          <p:cNvPr id="10" name="TextBox 10"/>
          <p:cNvSpPr txBox="1"/>
          <p:nvPr/>
        </p:nvSpPr>
        <p:spPr>
          <a:xfrm>
            <a:off x="2280025" y="2211013"/>
            <a:ext cx="3936723" cy="4787273"/>
          </a:xfrm>
          <a:prstGeom prst="rect">
            <a:avLst/>
          </a:prstGeom>
        </p:spPr>
        <p:txBody>
          <a:bodyPr lIns="0" tIns="0" rIns="0" bIns="0" rtlCol="0" anchor="t">
            <a:spAutoFit/>
          </a:bodyPr>
          <a:lstStyle/>
          <a:p>
            <a:pPr marL="304815" indent="-304815">
              <a:lnSpc>
                <a:spcPts val="2500"/>
              </a:lnSpc>
              <a:buFont typeface="Arial" panose="020B0604020202020204" pitchFamily="34" charset="0"/>
              <a:buChar char="•"/>
            </a:pPr>
            <a:r>
              <a:rPr lang="en-US" sz="2133" spc="20" dirty="0">
                <a:solidFill>
                  <a:srgbClr val="000000"/>
                </a:solidFill>
                <a:latin typeface="Gidole"/>
              </a:rPr>
              <a:t>Explore a dataset for research questions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Check assumptions and build hypotheses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Test formally for a difference in means between two groups</a:t>
            </a:r>
          </a:p>
          <a:p>
            <a:pPr>
              <a:lnSpc>
                <a:spcPts val="2500"/>
              </a:lnSpc>
            </a:pPr>
            <a:endParaRPr lang="en-US" sz="2133" spc="20" dirty="0">
              <a:solidFill>
                <a:srgbClr val="000000"/>
              </a:solidFill>
              <a:latin typeface="Gidole"/>
            </a:endParaRPr>
          </a:p>
          <a:p>
            <a:pPr marL="304815" indent="-304815">
              <a:lnSpc>
                <a:spcPts val="2500"/>
              </a:lnSpc>
              <a:buFont typeface="Arial" panose="020B0604020202020204" pitchFamily="34" charset="0"/>
              <a:buChar char="•"/>
            </a:pPr>
            <a:r>
              <a:rPr lang="en-US" sz="2133" spc="20" dirty="0">
                <a:solidFill>
                  <a:srgbClr val="000000"/>
                </a:solidFill>
                <a:latin typeface="Gidole"/>
              </a:rPr>
              <a:t>Make compelling business recommendations using inferential statistics</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152241" y="1818241"/>
            <a:ext cx="5043795" cy="503572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0377604" y="3715466"/>
            <a:ext cx="3628793" cy="3142534"/>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6096000" y="1429070"/>
            <a:ext cx="6310933" cy="37461"/>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1847190" y="3318551"/>
            <a:ext cx="5591118" cy="2222468"/>
          </a:xfrm>
          <a:prstGeom prst="rect">
            <a:avLst/>
          </a:prstGeom>
        </p:spPr>
        <p:txBody>
          <a:bodyPr lIns="0" tIns="0" rIns="0" bIns="0" rtlCol="0" anchor="t">
            <a:spAutoFit/>
          </a:bodyPr>
          <a:lstStyle/>
          <a:p>
            <a:pPr>
              <a:lnSpc>
                <a:spcPts val="2500"/>
              </a:lnSpc>
            </a:pPr>
            <a:r>
              <a:rPr lang="en-US" sz="2000" spc="20" dirty="0">
                <a:solidFill>
                  <a:srgbClr val="000000"/>
                </a:solidFill>
                <a:latin typeface="Gidole"/>
              </a:rPr>
              <a:t>“You get to look at the data every step of the way, building confidence while learning the tricks of the trade.”</a:t>
            </a:r>
          </a:p>
          <a:p>
            <a:pPr>
              <a:lnSpc>
                <a:spcPts val="2500"/>
              </a:lnSpc>
            </a:pPr>
            <a:endParaRPr lang="en-US" sz="2000" spc="20" dirty="0">
              <a:solidFill>
                <a:srgbClr val="000000"/>
              </a:solidFill>
              <a:latin typeface="Gidole"/>
            </a:endParaRPr>
          </a:p>
          <a:p>
            <a:pPr>
              <a:lnSpc>
                <a:spcPts val="2500"/>
              </a:lnSpc>
            </a:pPr>
            <a:r>
              <a:rPr lang="en-US" sz="2000" spc="20" dirty="0">
                <a:solidFill>
                  <a:srgbClr val="000000"/>
                </a:solidFill>
                <a:latin typeface="Gidole"/>
              </a:rPr>
              <a:t>-- John Foreman</a:t>
            </a:r>
          </a:p>
          <a:p>
            <a:pPr>
              <a:lnSpc>
                <a:spcPts val="2500"/>
              </a:lnSpc>
            </a:pPr>
            <a:endParaRPr lang="en-US" sz="2000" spc="20" dirty="0">
              <a:solidFill>
                <a:srgbClr val="000000"/>
              </a:solidFill>
              <a:latin typeface="Gidole"/>
            </a:endParaRPr>
          </a:p>
          <a:p>
            <a:pPr>
              <a:lnSpc>
                <a:spcPts val="2500"/>
              </a:lnSpc>
            </a:pPr>
            <a:endParaRPr lang="en-US" sz="2000" spc="2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8551806" y="3337600"/>
            <a:ext cx="3651596" cy="3520400"/>
          </a:xfrm>
          <a:prstGeom prst="rect">
            <a:avLst/>
          </a:prstGeom>
        </p:spPr>
      </p:pic>
      <p:sp>
        <p:nvSpPr>
          <p:cNvPr id="10" name="TextBox 10"/>
          <p:cNvSpPr txBox="1"/>
          <p:nvPr/>
        </p:nvSpPr>
        <p:spPr>
          <a:xfrm>
            <a:off x="685800" y="304800"/>
            <a:ext cx="5045298" cy="2308324"/>
          </a:xfrm>
          <a:prstGeom prst="rect">
            <a:avLst/>
          </a:prstGeom>
        </p:spPr>
        <p:txBody>
          <a:bodyPr lIns="0" tIns="0" rIns="0" bIns="0" rtlCol="0" anchor="t">
            <a:spAutoFit/>
          </a:bodyPr>
          <a:lstStyle/>
          <a:p>
            <a:pPr>
              <a:lnSpc>
                <a:spcPts val="6000"/>
              </a:lnSpc>
            </a:pPr>
            <a:r>
              <a:rPr lang="en-US" sz="5000" spc="250">
                <a:solidFill>
                  <a:srgbClr val="000000"/>
                </a:solidFill>
                <a:latin typeface="League Spartan Bold"/>
              </a:rPr>
              <a:t>WHY WOULD WE DO THIS IN EXCEL?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934" y="0"/>
            <a:ext cx="12323555" cy="6858000"/>
          </a:xfrm>
          <a:prstGeom prst="rect">
            <a:avLst/>
          </a:prstGeom>
          <a:solidFill>
            <a:srgbClr val="CF3338"/>
          </a:solidFill>
        </p:spPr>
      </p:sp>
      <p:grpSp>
        <p:nvGrpSpPr>
          <p:cNvPr id="3" name="Group 3"/>
          <p:cNvGrpSpPr/>
          <p:nvPr/>
        </p:nvGrpSpPr>
        <p:grpSpPr>
          <a:xfrm>
            <a:off x="-66934" y="1822276"/>
            <a:ext cx="5043795" cy="503572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2088106" y="3429000"/>
            <a:ext cx="4042343" cy="350066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0733722" y="6172200"/>
            <a:ext cx="1337189" cy="980327"/>
          </a:xfrm>
          <a:prstGeom prst="rect">
            <a:avLst/>
          </a:prstGeom>
        </p:spPr>
      </p:pic>
      <p:sp>
        <p:nvSpPr>
          <p:cNvPr id="8" name="TextBox 8"/>
          <p:cNvSpPr txBox="1"/>
          <p:nvPr/>
        </p:nvSpPr>
        <p:spPr>
          <a:xfrm>
            <a:off x="5110729" y="176372"/>
            <a:ext cx="6395471" cy="1538883"/>
          </a:xfrm>
          <a:prstGeom prst="rect">
            <a:avLst/>
          </a:prstGeom>
        </p:spPr>
        <p:txBody>
          <a:bodyPr wrap="square" lIns="0" tIns="0" rIns="0" bIns="0" rtlCol="0" anchor="t">
            <a:spAutoFit/>
          </a:bodyPr>
          <a:lstStyle/>
          <a:p>
            <a:pPr algn="r">
              <a:lnSpc>
                <a:spcPts val="6000"/>
              </a:lnSpc>
            </a:pPr>
            <a:r>
              <a:rPr lang="en-US" sz="5000" spc="250" dirty="0">
                <a:solidFill>
                  <a:srgbClr val="FFFFFF"/>
                </a:solidFill>
                <a:latin typeface="League Spartan Bold"/>
              </a:rPr>
              <a:t>1. EXPLORATORY DATA ANALYSIS IN EXCEL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3451054"/>
            <a:ext cx="4775200" cy="340730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spc="130"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0730080" y="6176837"/>
            <a:ext cx="1342081" cy="54912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9523044" y="3468583"/>
            <a:ext cx="1208467" cy="1495538"/>
          </a:xfrm>
          <a:prstGeom prst="rect">
            <a:avLst/>
          </a:prstGeom>
        </p:spPr>
        <p:txBody>
          <a:bodyPr wrap="square" lIns="0" tIns="0" rIns="0" bIns="0" rtlCol="0" anchor="t">
            <a:spAutoFit/>
          </a:bodyPr>
          <a:lstStyle/>
          <a:p>
            <a:pPr algn="r">
              <a:lnSpc>
                <a:spcPts val="6067"/>
              </a:lnSpc>
            </a:pPr>
            <a:r>
              <a:rPr lang="en-US" sz="4334" b="1" spc="130"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7778488" y="5969000"/>
            <a:ext cx="1727200" cy="1442959"/>
          </a:xfrm>
          <a:prstGeom prst="rect">
            <a:avLst/>
          </a:prstGeom>
        </p:spPr>
        <p:txBody>
          <a:bodyPr wrap="square" lIns="0" tIns="0" rIns="0" bIns="0" rtlCol="0" anchor="t">
            <a:spAutoFit/>
          </a:bodyPr>
          <a:lstStyle/>
          <a:p>
            <a:pPr algn="r">
              <a:lnSpc>
                <a:spcPts val="6067"/>
              </a:lnSpc>
            </a:pPr>
            <a:r>
              <a:rPr lang="en-US" sz="2533" b="1" spc="130"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308324"/>
          </a:xfrm>
          <a:prstGeom prst="rect">
            <a:avLst/>
          </a:prstGeom>
          <a:noFill/>
        </p:spPr>
        <p:txBody>
          <a:bodyPr wrap="square" rtlCol="0">
            <a:spAutoFit/>
          </a:bodyPr>
          <a:lstStyle/>
          <a:p>
            <a:r>
              <a:rPr lang="en-US" sz="2400" dirty="0">
                <a:latin typeface="Gidole" panose="020B0604020202020204" charset="0"/>
              </a:rPr>
              <a:t>Preliminary understanding of variables</a:t>
            </a:r>
          </a:p>
          <a:p>
            <a:pPr marL="190510" indent="-190510">
              <a:buFont typeface="Arial" panose="020B0604020202020204" pitchFamily="34" charset="0"/>
              <a:buChar char="•"/>
            </a:pPr>
            <a:r>
              <a:rPr lang="en-US" sz="2400" dirty="0">
                <a:latin typeface="Gidole" panose="020B0604020202020204" charset="0"/>
              </a:rPr>
              <a:t>Classify them</a:t>
            </a:r>
          </a:p>
          <a:p>
            <a:pPr marL="190510" indent="-190510">
              <a:buFont typeface="Arial" panose="020B0604020202020204" pitchFamily="34" charset="0"/>
              <a:buChar char="•"/>
            </a:pPr>
            <a:r>
              <a:rPr lang="en-US" sz="2400" dirty="0">
                <a:latin typeface="Gidole" panose="020B0604020202020204" charset="0"/>
              </a:rPr>
              <a:t>Summarize them</a:t>
            </a:r>
          </a:p>
          <a:p>
            <a:pPr marL="190510" indent="-190510">
              <a:buFont typeface="Arial" panose="020B0604020202020204" pitchFamily="34" charset="0"/>
              <a:buChar char="•"/>
            </a:pPr>
            <a:r>
              <a:rPr lang="en-US" sz="2400" dirty="0">
                <a:latin typeface="Gidole" panose="020B0604020202020204" charset="0"/>
              </a:rPr>
              <a:t>Visualize them</a:t>
            </a:r>
          </a:p>
          <a:p>
            <a:pPr marL="190510" indent="-190510">
              <a:buFont typeface="Arial" panose="020B0604020202020204" pitchFamily="34" charset="0"/>
              <a:buChar char="•"/>
            </a:pPr>
            <a:r>
              <a:rPr lang="en-US" sz="2400" dirty="0">
                <a:latin typeface="Gidole" panose="020B0604020202020204" charset="0"/>
              </a:rPr>
              <a:t>Check assumptions before using them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0730080" y="6176837"/>
            <a:ext cx="1342081" cy="549120"/>
          </a:xfrm>
          <a:prstGeom prst="rect">
            <a:avLst/>
          </a:prstGeom>
        </p:spPr>
      </p:pic>
      <p:pic>
        <p:nvPicPr>
          <p:cNvPr id="8" name="Picture 8"/>
          <p:cNvPicPr>
            <a:picLocks noChangeAspect="1"/>
          </p:cNvPicPr>
          <p:nvPr/>
        </p:nvPicPr>
        <p:blipFill>
          <a:blip r:embed="rId4"/>
          <a:srcRect/>
          <a:stretch>
            <a:fillRect/>
          </a:stretch>
        </p:blipFill>
        <p:spPr>
          <a:xfrm>
            <a:off x="6045154" y="2637381"/>
            <a:ext cx="4925102" cy="3814016"/>
          </a:xfrm>
          <a:prstGeom prst="rect">
            <a:avLst/>
          </a:prstGeom>
        </p:spPr>
      </p:pic>
      <p:sp>
        <p:nvSpPr>
          <p:cNvPr id="9" name="TextBox 9"/>
          <p:cNvSpPr txBox="1"/>
          <p:nvPr/>
        </p:nvSpPr>
        <p:spPr>
          <a:xfrm>
            <a:off x="1407106" y="674389"/>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152400" y="2565400"/>
            <a:ext cx="5435600" cy="830997"/>
          </a:xfrm>
          <a:prstGeom prst="rect">
            <a:avLst/>
          </a:prstGeom>
          <a:noFill/>
        </p:spPr>
        <p:txBody>
          <a:bodyPr wrap="square" rtlCol="0">
            <a:spAutoFit/>
          </a:bodyPr>
          <a:lstStyle/>
          <a:p>
            <a:pPr marL="381019" indent="-381019">
              <a:buFont typeface="Arial" panose="020B0604020202020204" pitchFamily="34" charset="0"/>
              <a:buChar char="•"/>
            </a:pPr>
            <a:r>
              <a:rPr lang="en-US" sz="2400" dirty="0">
                <a:latin typeface="Gidole" panose="020B0604020202020204" charset="0"/>
              </a:rPr>
              <a:t>Classical statistics: at least a 90%/10% split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81211" y="-83122"/>
            <a:ext cx="5125006" cy="3566986"/>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81212"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21172" y="3429000"/>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176372"/>
            <a:ext cx="5458665" cy="2308324"/>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AS RECIPE INGREDIENTS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a:solidFill>
                  <a:srgbClr val="000000"/>
                </a:solidFill>
                <a:latin typeface="League Spartan Bold"/>
              </a:rPr>
              <a:t>WHAT’S ON THE TABLE?</a:t>
            </a:r>
            <a:endParaRPr lang="en-US" sz="5000" spc="250"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58059089"/>
              </p:ext>
            </p:extLst>
          </p:nvPr>
        </p:nvGraphicFramePr>
        <p:xfrm>
          <a:off x="1473102" y="873496"/>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0894024" y="5370653"/>
            <a:ext cx="1297975" cy="1487348"/>
          </a:xfrm>
          <a:prstGeom prst="rect">
            <a:avLst/>
          </a:prstGeom>
        </p:spPr>
      </p:pic>
      <p:sp>
        <p:nvSpPr>
          <p:cNvPr id="11" name="TextBox 10"/>
          <p:cNvSpPr txBox="1"/>
          <p:nvPr/>
        </p:nvSpPr>
        <p:spPr>
          <a:xfrm>
            <a:off x="347240" y="113388"/>
            <a:ext cx="9799937" cy="1015663"/>
          </a:xfrm>
          <a:prstGeom prst="rect">
            <a:avLst/>
          </a:prstGeom>
          <a:noFill/>
        </p:spPr>
        <p:txBody>
          <a:bodyPr wrap="square" rtlCol="0">
            <a:spAutoFit/>
          </a:bodyPr>
          <a:lstStyle/>
          <a:p>
            <a:r>
              <a:rPr lang="en-US" sz="6000" dirty="0">
                <a:latin typeface="Aliens &amp; cows" panose="00000500000000000000" pitchFamily="2" charset="0"/>
              </a:rPr>
              <a:t>Objectives for today</a:t>
            </a:r>
          </a:p>
        </p:txBody>
      </p:sp>
      <p:sp>
        <p:nvSpPr>
          <p:cNvPr id="2" name="AutoShape 2" descr=" ">
            <a:extLst>
              <a:ext uri="{FF2B5EF4-FFF2-40B4-BE49-F238E27FC236}">
                <a16:creationId xmlns:a16="http://schemas.microsoft.com/office/drawing/2014/main" id="{286C5CAD-5FED-4FFC-8152-A938406CA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 ">
            <a:extLst>
              <a:ext uri="{FF2B5EF4-FFF2-40B4-BE49-F238E27FC236}">
                <a16:creationId xmlns:a16="http://schemas.microsoft.com/office/drawing/2014/main" id="{D933B68E-56B1-4D9A-95B9-E25C2038DB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
            <a:extLst>
              <a:ext uri="{FF2B5EF4-FFF2-40B4-BE49-F238E27FC236}">
                <a16:creationId xmlns:a16="http://schemas.microsoft.com/office/drawing/2014/main" id="{DC4C3A35-8A65-4BA5-BACA-77889C5605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1281FAC-BDBB-A68D-C258-8517CC114319}"/>
              </a:ext>
            </a:extLst>
          </p:cNvPr>
          <p:cNvSpPr txBox="1"/>
          <p:nvPr/>
        </p:nvSpPr>
        <p:spPr>
          <a:xfrm>
            <a:off x="466925" y="1596241"/>
            <a:ext cx="4631528"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707070"/>
                </a:solidFill>
                <a:latin typeface="Pragmatica" panose="020B0403040502020204" pitchFamily="34" charset="0"/>
              </a:rPr>
              <a:t>Prizes for participating!-</a:t>
            </a:r>
          </a:p>
        </p:txBody>
      </p:sp>
    </p:spTree>
    <p:extLst>
      <p:ext uri="{BB962C8B-B14F-4D97-AF65-F5344CB8AC3E}">
        <p14:creationId xmlns:p14="http://schemas.microsoft.com/office/powerpoint/2010/main" val="806353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235805518"/>
              </p:ext>
            </p:extLst>
          </p:nvPr>
        </p:nvGraphicFramePr>
        <p:xfrm>
          <a:off x="1574800" y="657258"/>
          <a:ext cx="9652000" cy="580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91" y="4857750"/>
            <a:ext cx="3810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1242" y="5075144"/>
            <a:ext cx="2855973" cy="1606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03080" y="4546600"/>
            <a:ext cx="2306320" cy="230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211080703"/>
              </p:ext>
            </p:extLst>
          </p:nvPr>
        </p:nvGraphicFramePr>
        <p:xfrm>
          <a:off x="2066846" y="1173061"/>
          <a:ext cx="9652000" cy="3282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1200" y="4455706"/>
            <a:ext cx="3225885" cy="21516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2846" y="4455706"/>
            <a:ext cx="3225886" cy="215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5140"/>
            <a:ext cx="2279491" cy="227584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1407106" y="-126123"/>
            <a:ext cx="2814212" cy="243710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0730080" y="6176837"/>
            <a:ext cx="1342081" cy="54912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092004" y="176372"/>
            <a:ext cx="10414196" cy="769441"/>
          </a:xfrm>
          <a:prstGeom prst="rect">
            <a:avLst/>
          </a:prstGeom>
        </p:spPr>
        <p:txBody>
          <a:bodyPr wrap="square" lIns="0" tIns="0" rIns="0" bIns="0" rtlCol="0" anchor="t">
            <a:spAutoFit/>
          </a:bodyPr>
          <a:lstStyle/>
          <a:p>
            <a:pPr algn="ctr">
              <a:lnSpc>
                <a:spcPts val="6000"/>
              </a:lnSpc>
            </a:pPr>
            <a:r>
              <a:rPr lang="en-US" sz="5000" spc="250"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711200" y="1955800"/>
            <a:ext cx="5104762" cy="2463492"/>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0" y="6576640"/>
            <a:ext cx="5278433" cy="276999"/>
          </a:xfrm>
          <a:prstGeom prst="rect">
            <a:avLst/>
          </a:prstGeom>
        </p:spPr>
        <p:txBody>
          <a:bodyPr wrap="none">
            <a:spAutoFit/>
          </a:bodyPr>
          <a:lstStyle/>
          <a:p>
            <a:r>
              <a:rPr lang="en-US" sz="1200"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6299102" y="2141746"/>
            <a:ext cx="5783570" cy="2677656"/>
          </a:xfrm>
          <a:prstGeom prst="rect">
            <a:avLst/>
          </a:prstGeom>
        </p:spPr>
        <p:txBody>
          <a:bodyPr wrap="square">
            <a:spAutoFit/>
          </a:bodyPr>
          <a:lstStyle/>
          <a:p>
            <a:r>
              <a:rPr lang="en-US" sz="2400" dirty="0">
                <a:latin typeface="Gidole" panose="020B0604020202020204" charset="0"/>
              </a:rPr>
              <a:t>Treat discrete as continuous (maybe) when:</a:t>
            </a:r>
          </a:p>
          <a:p>
            <a:pPr marL="190510" indent="-190510">
              <a:buFont typeface="Arial" panose="020B0604020202020204" pitchFamily="34" charset="0"/>
              <a:buChar char="•"/>
            </a:pPr>
            <a:endParaRPr lang="en-US" sz="2400" dirty="0">
              <a:latin typeface="Gidole" panose="020B0604020202020204" charset="0"/>
            </a:endParaRPr>
          </a:p>
          <a:p>
            <a:pPr marL="190510" indent="-190510">
              <a:buFont typeface="Arial" panose="020B0604020202020204" pitchFamily="34" charset="0"/>
              <a:buChar char="•"/>
            </a:pPr>
            <a:r>
              <a:rPr lang="en-US" sz="2400" dirty="0">
                <a:latin typeface="Gidole" panose="020B0604020202020204" charset="0"/>
              </a:rPr>
              <a:t>Large number of observations</a:t>
            </a:r>
          </a:p>
          <a:p>
            <a:pPr marL="190510" indent="-190510">
              <a:buFont typeface="Arial" panose="020B0604020202020204" pitchFamily="34" charset="0"/>
              <a:buChar char="•"/>
            </a:pPr>
            <a:r>
              <a:rPr lang="en-US" sz="2400" dirty="0">
                <a:latin typeface="Gidole" panose="020B0604020202020204" charset="0"/>
              </a:rPr>
              <a:t>Large number of values an observation can take</a:t>
            </a:r>
          </a:p>
          <a:p>
            <a:pPr marL="190510"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89"/>
            <a:ext cx="5976625" cy="1433790"/>
          </a:xfrm>
          <a:prstGeom prst="rect">
            <a:avLst/>
          </a:prstGeom>
        </p:spPr>
        <p:txBody>
          <a:bodyPr lIns="0" tIns="0" rIns="0" bIns="0" rtlCol="0" anchor="t">
            <a:spAutoFit/>
          </a:bodyPr>
          <a:lstStyle/>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ts val="3920"/>
              </a:lnSpc>
              <a:buFont typeface="Arial" panose="020B0604020202020204" pitchFamily="34" charset="0"/>
              <a:buChar char="•"/>
            </a:pPr>
            <a:r>
              <a:rPr lang="en-US" sz="2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558800" y="3000499"/>
          <a:ext cx="11175999" cy="359664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endParaRPr lang="en-US" sz="2000">
                        <a:latin typeface="Gidole" panose="020B0604020202020204" charset="0"/>
                      </a:endParaRPr>
                    </a:p>
                  </a:txBody>
                  <a:tcPr marL="60960" marR="60960" marT="30480" marB="30480"/>
                </a:tc>
                <a:extLst>
                  <a:ext uri="{0D108BD9-81ED-4DB2-BD59-A6C34878D82A}">
                    <a16:rowId xmlns:a16="http://schemas.microsoft.com/office/drawing/2014/main" val="3931548709"/>
                  </a:ext>
                </a:extLst>
              </a:tr>
              <a:tr h="670560">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3402517326"/>
                  </a:ext>
                </a:extLst>
              </a:tr>
              <a:tr h="365760">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047927436"/>
                  </a:ext>
                </a:extLst>
              </a:tr>
              <a:tr h="365760">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440065022"/>
                  </a:ext>
                </a:extLst>
              </a:tr>
              <a:tr h="365760">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endParaRPr lang="en-US" sz="2000" dirty="0">
                        <a:latin typeface="Gidole" panose="020B0604020202020204" charset="0"/>
                      </a:endParaRPr>
                    </a:p>
                  </a:txBody>
                  <a:tcPr marL="60960" marR="60960" marT="30480" marB="30480"/>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6654800" y="370864"/>
            <a:ext cx="3708400" cy="242395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6" y="1147290"/>
            <a:ext cx="5976625" cy="1789657"/>
          </a:xfrm>
          <a:prstGeom prst="rect">
            <a:avLst/>
          </a:prstGeom>
        </p:spPr>
        <p:txBody>
          <a:bodyPr lIns="0" tIns="0" rIns="0" bIns="0" rtlCol="0" anchor="t">
            <a:spAutoFit/>
          </a:bodyPr>
          <a:lstStyle/>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File: </a:t>
            </a:r>
            <a:r>
              <a:rPr lang="en-US" sz="2000" dirty="0">
                <a:solidFill>
                  <a:srgbClr val="000000"/>
                </a:solidFill>
                <a:latin typeface="Consolas" panose="020B0609020204030204" pitchFamily="49" charset="0"/>
                <a:ea typeface="Roboto Mono" pitchFamily="2" charset="0"/>
              </a:rPr>
              <a:t>star.xlsx</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What type is each variable?</a:t>
            </a:r>
          </a:p>
          <a:p>
            <a:pPr marL="535967" lvl="1" indent="-304815">
              <a:lnSpc>
                <a:spcPct val="150000"/>
              </a:lnSpc>
              <a:buFont typeface="Arial" panose="020B0604020202020204" pitchFamily="34" charset="0"/>
              <a:buChar char="•"/>
            </a:pPr>
            <a:r>
              <a:rPr lang="en-US" sz="2000" dirty="0">
                <a:solidFill>
                  <a:srgbClr val="000000"/>
                </a:solidFill>
                <a:latin typeface="Gidole" panose="020B0604020202020204" charset="0"/>
              </a:rPr>
              <a:t>(Don’t be afraid to poke at the data!)</a:t>
            </a:r>
          </a:p>
          <a:p>
            <a:pPr marL="840782" lvl="2" indent="-304815">
              <a:lnSpc>
                <a:spcPct val="150000"/>
              </a:lnSpc>
              <a:buFont typeface="Arial" panose="020B0604020202020204" pitchFamily="34" charset="0"/>
              <a:buChar char="•"/>
            </a:pPr>
            <a:r>
              <a:rPr lang="en-US" sz="2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956470338"/>
              </p:ext>
            </p:extLst>
          </p:nvPr>
        </p:nvGraphicFramePr>
        <p:xfrm>
          <a:off x="603877" y="3106077"/>
          <a:ext cx="11175999" cy="3552267"/>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gridCol w="3725333">
                  <a:extLst>
                    <a:ext uri="{9D8B030D-6E8A-4147-A177-3AD203B41FA5}">
                      <a16:colId xmlns:a16="http://schemas.microsoft.com/office/drawing/2014/main" val="1146283304"/>
                    </a:ext>
                  </a:extLst>
                </a:gridCol>
                <a:gridCol w="3725333">
                  <a:extLst>
                    <a:ext uri="{9D8B030D-6E8A-4147-A177-3AD203B41FA5}">
                      <a16:colId xmlns:a16="http://schemas.microsoft.com/office/drawing/2014/main" val="1708182666"/>
                    </a:ext>
                  </a:extLst>
                </a:gridCol>
              </a:tblGrid>
              <a:tr h="341557">
                <a:tc>
                  <a:txBody>
                    <a:bodyPr/>
                    <a:lstStyle/>
                    <a:p>
                      <a:r>
                        <a:rPr lang="en-US" sz="2000" dirty="0">
                          <a:latin typeface="Gidole" panose="020B0604020202020204" charset="0"/>
                        </a:rPr>
                        <a:t>Variable</a:t>
                      </a:r>
                    </a:p>
                  </a:txBody>
                  <a:tcPr marL="60960" marR="60960" marT="30480" marB="30480">
                    <a:solidFill>
                      <a:srgbClr val="CF3338"/>
                    </a:solidFill>
                  </a:tcPr>
                </a:tc>
                <a:tc>
                  <a:txBody>
                    <a:bodyPr/>
                    <a:lstStyle/>
                    <a:p>
                      <a:r>
                        <a:rPr lang="en-US" sz="2000" dirty="0">
                          <a:latin typeface="Gidole" panose="020B0604020202020204" charset="0"/>
                        </a:rPr>
                        <a:t>Description</a:t>
                      </a:r>
                    </a:p>
                  </a:txBody>
                  <a:tcPr marL="60960" marR="60960" marT="30480" marB="30480">
                    <a:solidFill>
                      <a:srgbClr val="CF3338"/>
                    </a:solidFill>
                  </a:tcPr>
                </a:tc>
                <a:tc>
                  <a:txBody>
                    <a:bodyPr/>
                    <a:lstStyle/>
                    <a:p>
                      <a:r>
                        <a:rPr lang="en-US" sz="2000" dirty="0">
                          <a:latin typeface="Gidole" panose="020B0604020202020204" charset="0"/>
                        </a:rPr>
                        <a:t>Type?</a:t>
                      </a:r>
                    </a:p>
                  </a:txBody>
                  <a:tcPr marL="60960" marR="60960" marT="30480" marB="30480">
                    <a:solidFill>
                      <a:srgbClr val="CF3338"/>
                    </a:solidFill>
                  </a:tcPr>
                </a:tc>
                <a:extLst>
                  <a:ext uri="{0D108BD9-81ED-4DB2-BD59-A6C34878D82A}">
                    <a16:rowId xmlns:a16="http://schemas.microsoft.com/office/drawing/2014/main" val="1685335321"/>
                  </a:ext>
                </a:extLst>
              </a:tr>
              <a:tr h="341557">
                <a:tc>
                  <a:txBody>
                    <a:bodyPr/>
                    <a:lstStyle/>
                    <a:p>
                      <a:r>
                        <a:rPr lang="en-US" sz="2000" dirty="0" err="1">
                          <a:latin typeface="Roboto Mono" pitchFamily="2" charset="0"/>
                          <a:ea typeface="Roboto Mono" pitchFamily="2" charset="0"/>
                        </a:rPr>
                        <a:t>tmathssk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math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787104677"/>
                  </a:ext>
                </a:extLst>
              </a:tr>
              <a:tr h="341557">
                <a:tc>
                  <a:txBody>
                    <a:bodyPr/>
                    <a:lstStyle/>
                    <a:p>
                      <a:r>
                        <a:rPr lang="en-US" sz="2000" dirty="0" err="1">
                          <a:latin typeface="Roboto Mono" pitchFamily="2" charset="0"/>
                          <a:ea typeface="Roboto Mono" pitchFamily="2" charset="0"/>
                        </a:rPr>
                        <a:t>treadssk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Total reading scaled score</a:t>
                      </a:r>
                    </a:p>
                  </a:txBody>
                  <a:tcPr marL="60960" marR="60960" marT="30480" marB="30480"/>
                </a:tc>
                <a:tc>
                  <a:txBody>
                    <a:bodyPr/>
                    <a:lstStyle/>
                    <a:p>
                      <a:r>
                        <a:rPr lang="en-US" sz="2000" dirty="0">
                          <a:latin typeface="Gidole" panose="020B0604020202020204" charset="0"/>
                        </a:rPr>
                        <a:t>Continuous</a:t>
                      </a:r>
                    </a:p>
                  </a:txBody>
                  <a:tcPr marL="60960" marR="60960" marT="30480" marB="30480"/>
                </a:tc>
                <a:extLst>
                  <a:ext uri="{0D108BD9-81ED-4DB2-BD59-A6C34878D82A}">
                    <a16:rowId xmlns:a16="http://schemas.microsoft.com/office/drawing/2014/main" val="1485117769"/>
                  </a:ext>
                </a:extLst>
              </a:tr>
              <a:tr h="341557">
                <a:tc>
                  <a:txBody>
                    <a:bodyPr/>
                    <a:lstStyle/>
                    <a:p>
                      <a:r>
                        <a:rPr lang="en-US" sz="2000" dirty="0" err="1">
                          <a:latin typeface="Roboto Mono" pitchFamily="2" charset="0"/>
                          <a:ea typeface="Roboto Mono" pitchFamily="2" charset="0"/>
                        </a:rPr>
                        <a:t>classk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Type of class</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3931548709"/>
                  </a:ext>
                </a:extLst>
              </a:tr>
              <a:tr h="626187">
                <a:tc>
                  <a:txBody>
                    <a:bodyPr/>
                    <a:lstStyle/>
                    <a:p>
                      <a:r>
                        <a:rPr lang="en-US" sz="2000" dirty="0" err="1">
                          <a:latin typeface="Roboto Mono" pitchFamily="2" charset="0"/>
                          <a:ea typeface="Roboto Mono" pitchFamily="2" charset="0"/>
                        </a:rPr>
                        <a:t>totexpk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Years of total teaching experience</a:t>
                      </a:r>
                    </a:p>
                  </a:txBody>
                  <a:tcPr marL="60960" marR="60960" marT="30480" marB="30480"/>
                </a:tc>
                <a:tc>
                  <a:txBody>
                    <a:bodyPr/>
                    <a:lstStyle/>
                    <a:p>
                      <a:r>
                        <a:rPr lang="en-US" sz="2000" dirty="0">
                          <a:latin typeface="Gidole" panose="020B0604020202020204" charset="0"/>
                        </a:rPr>
                        <a:t>Discrete</a:t>
                      </a:r>
                    </a:p>
                  </a:txBody>
                  <a:tcPr marL="60960" marR="60960" marT="30480" marB="30480"/>
                </a:tc>
                <a:extLst>
                  <a:ext uri="{0D108BD9-81ED-4DB2-BD59-A6C34878D82A}">
                    <a16:rowId xmlns:a16="http://schemas.microsoft.com/office/drawing/2014/main" val="3268049934"/>
                  </a:ext>
                </a:extLst>
              </a:tr>
              <a:tr h="341557">
                <a:tc>
                  <a:txBody>
                    <a:bodyPr/>
                    <a:lstStyle/>
                    <a:p>
                      <a:r>
                        <a:rPr lang="en-US" sz="2000" dirty="0">
                          <a:latin typeface="Roboto Mono" pitchFamily="2" charset="0"/>
                          <a:ea typeface="Roboto Mono" pitchFamily="2" charset="0"/>
                        </a:rPr>
                        <a:t>sex</a:t>
                      </a:r>
                    </a:p>
                  </a:txBody>
                  <a:tcPr marL="60960" marR="60960" marT="30480" marB="30480"/>
                </a:tc>
                <a:tc>
                  <a:txBody>
                    <a:bodyPr/>
                    <a:lstStyle/>
                    <a:p>
                      <a:r>
                        <a:rPr lang="en-US" sz="2000" dirty="0">
                          <a:latin typeface="Gidole" panose="020B0604020202020204" charset="0"/>
                        </a:rPr>
                        <a:t>Sex</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3402517326"/>
                  </a:ext>
                </a:extLst>
              </a:tr>
              <a:tr h="341557">
                <a:tc>
                  <a:txBody>
                    <a:bodyPr/>
                    <a:lstStyle/>
                    <a:p>
                      <a:r>
                        <a:rPr lang="en-US" sz="2000" dirty="0" err="1">
                          <a:latin typeface="Roboto Mono" pitchFamily="2" charset="0"/>
                          <a:ea typeface="Roboto Mono" pitchFamily="2" charset="0"/>
                        </a:rPr>
                        <a:t>freelunk</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Qualified for free lunch?</a:t>
                      </a:r>
                    </a:p>
                  </a:txBody>
                  <a:tcPr marL="60960" marR="60960" marT="30480" marB="30480"/>
                </a:tc>
                <a:tc>
                  <a:txBody>
                    <a:bodyPr/>
                    <a:lstStyle/>
                    <a:p>
                      <a:r>
                        <a:rPr lang="en-US" sz="2000" dirty="0">
                          <a:latin typeface="Gidole" panose="020B0604020202020204" charset="0"/>
                        </a:rPr>
                        <a:t>Binary</a:t>
                      </a:r>
                    </a:p>
                  </a:txBody>
                  <a:tcPr marL="60960" marR="60960" marT="30480" marB="30480"/>
                </a:tc>
                <a:extLst>
                  <a:ext uri="{0D108BD9-81ED-4DB2-BD59-A6C34878D82A}">
                    <a16:rowId xmlns:a16="http://schemas.microsoft.com/office/drawing/2014/main" val="1047927436"/>
                  </a:ext>
                </a:extLst>
              </a:tr>
              <a:tr h="341557">
                <a:tc>
                  <a:txBody>
                    <a:bodyPr/>
                    <a:lstStyle/>
                    <a:p>
                      <a:r>
                        <a:rPr lang="en-US" sz="2000" dirty="0">
                          <a:latin typeface="Roboto Mono" pitchFamily="2" charset="0"/>
                          <a:ea typeface="Roboto Mono" pitchFamily="2" charset="0"/>
                        </a:rPr>
                        <a:t>race</a:t>
                      </a:r>
                    </a:p>
                  </a:txBody>
                  <a:tcPr marL="60960" marR="60960" marT="30480" marB="30480"/>
                </a:tc>
                <a:tc>
                  <a:txBody>
                    <a:bodyPr/>
                    <a:lstStyle/>
                    <a:p>
                      <a:r>
                        <a:rPr lang="en-US" sz="2000" dirty="0">
                          <a:latin typeface="Gidole" panose="020B0604020202020204" charset="0"/>
                        </a:rPr>
                        <a:t>Race</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440065022"/>
                  </a:ext>
                </a:extLst>
              </a:tr>
              <a:tr h="341557">
                <a:tc>
                  <a:txBody>
                    <a:bodyPr/>
                    <a:lstStyle/>
                    <a:p>
                      <a:r>
                        <a:rPr lang="en-US" sz="2000" dirty="0" err="1">
                          <a:latin typeface="Roboto Mono" pitchFamily="2" charset="0"/>
                          <a:ea typeface="Roboto Mono" pitchFamily="2" charset="0"/>
                        </a:rPr>
                        <a:t>schidkn</a:t>
                      </a:r>
                      <a:endParaRPr lang="en-US" sz="2000" dirty="0">
                        <a:latin typeface="Roboto Mono" pitchFamily="2" charset="0"/>
                        <a:ea typeface="Roboto Mono" pitchFamily="2" charset="0"/>
                      </a:endParaRPr>
                    </a:p>
                  </a:txBody>
                  <a:tcPr marL="60960" marR="60960" marT="30480" marB="30480"/>
                </a:tc>
                <a:tc>
                  <a:txBody>
                    <a:bodyPr/>
                    <a:lstStyle/>
                    <a:p>
                      <a:r>
                        <a:rPr lang="en-US" sz="2000" dirty="0">
                          <a:latin typeface="Gidole" panose="020B0604020202020204" charset="0"/>
                        </a:rPr>
                        <a:t>School indicator</a:t>
                      </a:r>
                    </a:p>
                  </a:txBody>
                  <a:tcPr marL="60960" marR="60960" marT="30480" marB="30480"/>
                </a:tc>
                <a:tc>
                  <a:txBody>
                    <a:bodyPr/>
                    <a:lstStyle/>
                    <a:p>
                      <a:r>
                        <a:rPr lang="en-US" sz="2000" dirty="0">
                          <a:latin typeface="Gidole" panose="020B0604020202020204" charset="0"/>
                        </a:rPr>
                        <a:t>Nominal</a:t>
                      </a:r>
                    </a:p>
                  </a:txBody>
                  <a:tcPr marL="60960" marR="60960" marT="30480" marB="30480"/>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5384800" y="-226518"/>
            <a:ext cx="6395076" cy="3757107"/>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513"/>
            <a:ext cx="6018097" cy="3427162"/>
          </a:xfrm>
          <a:prstGeom prst="rect">
            <a:avLst/>
          </a:prstGeom>
        </p:spPr>
      </p:pic>
      <p:sp>
        <p:nvSpPr>
          <p:cNvPr id="3" name="AutoShape 3"/>
          <p:cNvSpPr/>
          <p:nvPr/>
        </p:nvSpPr>
        <p:spPr>
          <a:xfrm>
            <a:off x="-66934" y="3419649"/>
            <a:ext cx="12323555" cy="3438351"/>
          </a:xfrm>
          <a:prstGeom prst="rect">
            <a:avLst/>
          </a:prstGeom>
          <a:solidFill>
            <a:srgbClr val="CF3338"/>
          </a:solidFill>
        </p:spPr>
      </p:sp>
      <p:grpSp>
        <p:nvGrpSpPr>
          <p:cNvPr id="4" name="Group 4"/>
          <p:cNvGrpSpPr/>
          <p:nvPr/>
        </p:nvGrpSpPr>
        <p:grpSpPr>
          <a:xfrm>
            <a:off x="-66934" y="1822276"/>
            <a:ext cx="5043795" cy="503572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088106" y="3430214"/>
            <a:ext cx="4042343" cy="3500669"/>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0733722" y="6172200"/>
            <a:ext cx="1337189" cy="980327"/>
          </a:xfrm>
          <a:prstGeom prst="rect">
            <a:avLst/>
          </a:prstGeom>
        </p:spPr>
      </p:pic>
      <p:sp>
        <p:nvSpPr>
          <p:cNvPr id="9" name="TextBox 9"/>
          <p:cNvSpPr txBox="1"/>
          <p:nvPr/>
        </p:nvSpPr>
        <p:spPr>
          <a:xfrm>
            <a:off x="6047535" y="557372"/>
            <a:ext cx="5458665" cy="1538883"/>
          </a:xfrm>
          <a:prstGeom prst="rect">
            <a:avLst/>
          </a:prstGeom>
        </p:spPr>
        <p:txBody>
          <a:bodyPr lIns="0" tIns="0" rIns="0" bIns="0" rtlCol="0" anchor="t">
            <a:spAutoFit/>
          </a:bodyPr>
          <a:lstStyle/>
          <a:p>
            <a:pPr algn="r">
              <a:lnSpc>
                <a:spcPts val="6000"/>
              </a:lnSpc>
            </a:pPr>
            <a:r>
              <a:rPr lang="en-US" sz="5000" spc="250"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457200" y="-9995"/>
            <a:ext cx="52832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386734" y="2849451"/>
            <a:ext cx="5283200" cy="584775"/>
          </a:xfrm>
          <a:prstGeom prst="rect">
            <a:avLst/>
          </a:prstGeom>
          <a:noFill/>
        </p:spPr>
        <p:txBody>
          <a:bodyPr wrap="square" rtlCol="0">
            <a:spAutoFit/>
          </a:bodyPr>
          <a:lstStyle/>
          <a:p>
            <a:pPr algn="ctr"/>
            <a:r>
              <a:rPr lang="en-US" sz="32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294970" y="6320994"/>
            <a:ext cx="10384289" cy="461665"/>
          </a:xfrm>
          <a:prstGeom prst="rect">
            <a:avLst/>
          </a:prstGeom>
          <a:noFill/>
        </p:spPr>
        <p:txBody>
          <a:bodyPr wrap="square" rtlCol="0">
            <a:spAutoFit/>
          </a:bodyPr>
          <a:lstStyle/>
          <a:p>
            <a:r>
              <a:rPr lang="en-US" sz="24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24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733471"/>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1"/>
            <a:ext cx="5435600" cy="1569660"/>
          </a:xfrm>
          <a:prstGeom prst="rect">
            <a:avLst/>
          </a:prstGeom>
          <a:noFill/>
        </p:spPr>
        <p:txBody>
          <a:bodyPr wrap="square" rtlCol="0">
            <a:spAutoFit/>
          </a:bodyPr>
          <a:lstStyle/>
          <a:p>
            <a:pPr marL="685834" lvl="1" indent="-381019">
              <a:buFont typeface="Arial" panose="020B0604020202020204" pitchFamily="34" charset="0"/>
              <a:buChar char="•"/>
            </a:pPr>
            <a:r>
              <a:rPr lang="en-US" sz="2400" dirty="0">
                <a:latin typeface="Gidole" panose="020B0604020202020204" charset="0"/>
              </a:rPr>
              <a:t>Used for categorical variables</a:t>
            </a:r>
          </a:p>
          <a:p>
            <a:pPr marL="685834" lvl="1" indent="-381019">
              <a:buFont typeface="Arial" panose="020B0604020202020204" pitchFamily="34" charset="0"/>
              <a:buChar char="•"/>
            </a:pPr>
            <a:r>
              <a:rPr lang="en-US" sz="2400" dirty="0">
                <a:latin typeface="Gidole" panose="020B0604020202020204" charset="0"/>
              </a:rPr>
              <a:t>How many of each value do we have? (Counts) </a:t>
            </a:r>
          </a:p>
          <a:p>
            <a:pPr marL="685834" lvl="1" indent="-381019">
              <a:buFont typeface="Arial" panose="020B0604020202020204" pitchFamily="34" charset="0"/>
              <a:buChar char="•"/>
            </a:pPr>
            <a:r>
              <a:rPr lang="en-US" sz="24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89"/>
            <a:ext cx="5493204" cy="1107996"/>
          </a:xfrm>
          <a:prstGeom prst="rect">
            <a:avLst/>
          </a:prstGeom>
        </p:spPr>
        <p:txBody>
          <a:bodyPr wrap="square" lIns="0" tIns="0" rIns="0" bIns="0" rtlCol="0" anchor="t">
            <a:spAutoFit/>
          </a:bodyPr>
          <a:lstStyle/>
          <a:p>
            <a:pPr marL="685834" lvl="1" indent="-381019">
              <a:buFont typeface="Arial" panose="020B0604020202020204" pitchFamily="34" charset="0"/>
              <a:buChar char="•"/>
            </a:pPr>
            <a:r>
              <a:rPr lang="en-US" sz="2400" dirty="0">
                <a:latin typeface="Gidole" panose="020B0604020202020204" charset="0"/>
              </a:rPr>
              <a:t>Demo: </a:t>
            </a:r>
            <a:r>
              <a:rPr lang="en-US" sz="2400" dirty="0">
                <a:solidFill>
                  <a:srgbClr val="000000"/>
                </a:solidFill>
                <a:latin typeface="Consolas" panose="020B0609020204030204" pitchFamily="49" charset="0"/>
                <a:ea typeface="Roboto Mono" pitchFamily="2" charset="0"/>
              </a:rPr>
              <a:t>wages.xlsx</a:t>
            </a:r>
          </a:p>
          <a:p>
            <a:pPr marL="990650" lvl="2" indent="-381019">
              <a:buFont typeface="Arial" panose="020B0604020202020204" pitchFamily="34" charset="0"/>
              <a:buChar char="•"/>
            </a:pPr>
            <a:r>
              <a:rPr lang="en-US" sz="2400" dirty="0">
                <a:solidFill>
                  <a:srgbClr val="000000"/>
                </a:solidFill>
                <a:latin typeface="Gidole" panose="020B0604020202020204" charset="0"/>
                <a:ea typeface="Roboto Mono" pitchFamily="2" charset="0"/>
              </a:rPr>
              <a:t>(Don’t forget about the demo notes)</a:t>
            </a:r>
            <a:endParaRPr lang="en-US" sz="24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0345" y="0"/>
            <a:ext cx="12342345" cy="2310984"/>
          </a:xfrm>
          <a:prstGeom prst="rect">
            <a:avLst/>
          </a:prstGeom>
          <a:solidFill>
            <a:srgbClr val="3D3935"/>
          </a:solidFill>
        </p:spPr>
      </p:sp>
      <p:grpSp>
        <p:nvGrpSpPr>
          <p:cNvPr id="3" name="Group 3"/>
          <p:cNvGrpSpPr/>
          <p:nvPr/>
        </p:nvGrpSpPr>
        <p:grpSpPr>
          <a:xfrm>
            <a:off x="1" y="35140"/>
            <a:ext cx="2279491" cy="227584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1407106" y="-126123"/>
            <a:ext cx="2814212" cy="243710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1407106" y="290214"/>
            <a:ext cx="10515158" cy="1515736"/>
          </a:xfrm>
          <a:prstGeom prst="rect">
            <a:avLst/>
          </a:prstGeom>
        </p:spPr>
        <p:txBody>
          <a:bodyPr lIns="0" tIns="0" rIns="0" bIns="0" rtlCol="0" anchor="t">
            <a:spAutoFit/>
          </a:bodyPr>
          <a:lstStyle/>
          <a:p>
            <a:pPr algn="r">
              <a:lnSpc>
                <a:spcPts val="6067"/>
              </a:lnSpc>
            </a:pPr>
            <a:r>
              <a:rPr lang="en-US" sz="4334" b="1" spc="130"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0730080" y="6176837"/>
            <a:ext cx="1342081" cy="54912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152400" y="2565400"/>
            <a:ext cx="5435600" cy="2677656"/>
          </a:xfrm>
          <a:prstGeom prst="rect">
            <a:avLst/>
          </a:prstGeom>
          <a:noFill/>
        </p:spPr>
        <p:txBody>
          <a:bodyPr wrap="square" rtlCol="0">
            <a:spAutoFit/>
          </a:bodyPr>
          <a:lstStyle/>
          <a:p>
            <a:pPr marL="190510" indent="-190510">
              <a:buFont typeface="Arial" panose="020B0604020202020204" pitchFamily="34" charset="0"/>
              <a:buChar char="•"/>
            </a:pPr>
            <a:r>
              <a:rPr lang="en-US" sz="2400" dirty="0">
                <a:latin typeface="Gidole" panose="020B0604020202020204" charset="0"/>
              </a:rPr>
              <a:t>Used for continuous variables</a:t>
            </a:r>
          </a:p>
          <a:p>
            <a:pPr marL="190510" indent="-190510">
              <a:buFont typeface="Arial" panose="020B0604020202020204" pitchFamily="34" charset="0"/>
              <a:buChar char="•"/>
            </a:pPr>
            <a:r>
              <a:rPr lang="en-US" sz="2400" dirty="0">
                <a:latin typeface="Gidole" panose="020B0604020202020204" charset="0"/>
              </a:rPr>
              <a:t>Central tendency: what value is the variable centered around?</a:t>
            </a:r>
          </a:p>
          <a:p>
            <a:pPr marL="495325" lvl="1" indent="-190510">
              <a:buFont typeface="Arial" panose="020B0604020202020204" pitchFamily="34" charset="0"/>
              <a:buChar char="•"/>
            </a:pPr>
            <a:r>
              <a:rPr lang="en-US" sz="2400" dirty="0">
                <a:latin typeface="Gidole" panose="020B0604020202020204" charset="0"/>
              </a:rPr>
              <a:t>Mean: “average”</a:t>
            </a:r>
          </a:p>
          <a:p>
            <a:pPr marL="495325" lvl="1" indent="-190510">
              <a:buFont typeface="Arial" panose="020B0604020202020204" pitchFamily="34" charset="0"/>
              <a:buChar char="•"/>
            </a:pPr>
            <a:r>
              <a:rPr lang="en-US" sz="2400" dirty="0">
                <a:latin typeface="Gidole" panose="020B0604020202020204" charset="0"/>
              </a:rPr>
              <a:t>Median: “middle”</a:t>
            </a:r>
          </a:p>
          <a:p>
            <a:pPr marL="495325" lvl="1" indent="-190510">
              <a:buFont typeface="Arial" panose="020B0604020202020204" pitchFamily="34" charset="0"/>
              <a:buChar char="•"/>
            </a:pPr>
            <a:r>
              <a:rPr lang="en-US" sz="2400" dirty="0">
                <a:latin typeface="Gidole" panose="020B0604020202020204" charset="0"/>
              </a:rPr>
              <a:t>Mode: “most common”</a:t>
            </a:r>
          </a:p>
          <a:p>
            <a:pPr marL="495325" lvl="1" indent="-190510">
              <a:buFont typeface="Arial" panose="020B0604020202020204" pitchFamily="34" charset="0"/>
              <a:buChar char="•"/>
            </a:pPr>
            <a:endParaRPr lang="en-US" sz="24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0972800" y="-66052"/>
            <a:ext cx="1337189" cy="980327"/>
          </a:xfrm>
          <a:prstGeom prst="rect">
            <a:avLst/>
          </a:prstGeom>
        </p:spPr>
      </p:pic>
      <p:sp>
        <p:nvSpPr>
          <p:cNvPr id="9" name="TextBox 9"/>
          <p:cNvSpPr txBox="1"/>
          <p:nvPr/>
        </p:nvSpPr>
        <p:spPr>
          <a:xfrm>
            <a:off x="805996" y="386559"/>
            <a:ext cx="2133600" cy="784510"/>
          </a:xfrm>
          <a:prstGeom prst="rect">
            <a:avLst/>
          </a:prstGeom>
        </p:spPr>
        <p:txBody>
          <a:bodyPr lIns="0" tIns="0" rIns="0" bIns="0" rtlCol="0" anchor="t">
            <a:spAutoFit/>
          </a:bodyPr>
          <a:lstStyle/>
          <a:p>
            <a:pPr>
              <a:lnSpc>
                <a:spcPts val="6720"/>
              </a:lnSpc>
              <a:spcBef>
                <a:spcPct val="0"/>
              </a:spcBef>
            </a:pPr>
            <a:r>
              <a:rPr lang="en-US" sz="4800" dirty="0">
                <a:solidFill>
                  <a:srgbClr val="000000"/>
                </a:solidFill>
                <a:latin typeface="Open Sans Extra Bold"/>
              </a:rPr>
              <a:t>DRILL</a:t>
            </a:r>
          </a:p>
        </p:txBody>
      </p:sp>
      <p:sp>
        <p:nvSpPr>
          <p:cNvPr id="10" name="TextBox 10"/>
          <p:cNvSpPr txBox="1"/>
          <p:nvPr/>
        </p:nvSpPr>
        <p:spPr>
          <a:xfrm>
            <a:off x="805997" y="1147290"/>
            <a:ext cx="5493204" cy="2215991"/>
          </a:xfrm>
          <a:prstGeom prst="rect">
            <a:avLst/>
          </a:prstGeom>
        </p:spPr>
        <p:txBody>
          <a:bodyPr wrap="square" lIns="0" tIns="0" rIns="0" bIns="0" rtlCol="0" anchor="t">
            <a:spAutoFit/>
          </a:bodyPr>
          <a:lstStyle/>
          <a:p>
            <a:pPr marL="535967" lvl="1" indent="-304815">
              <a:buFont typeface="Arial" panose="020B0604020202020204" pitchFamily="34" charset="0"/>
              <a:buChar char="•"/>
            </a:pPr>
            <a:r>
              <a:rPr lang="en-US" sz="2400" dirty="0">
                <a:solidFill>
                  <a:srgbClr val="000000"/>
                </a:solidFill>
                <a:latin typeface="Gidole" panose="020B0604020202020204" charset="0"/>
              </a:rPr>
              <a:t>You are consulting for a non-profit on fundraising strategies</a:t>
            </a:r>
          </a:p>
          <a:p>
            <a:pPr marL="535967" lvl="1" indent="-304815">
              <a:buFont typeface="Arial" panose="020B0604020202020204" pitchFamily="34" charset="0"/>
              <a:buChar char="•"/>
            </a:pPr>
            <a:r>
              <a:rPr lang="en-US" sz="2400" dirty="0">
                <a:solidFill>
                  <a:srgbClr val="000000"/>
                </a:solidFill>
                <a:latin typeface="Gidole" panose="020B0604020202020204" charset="0"/>
              </a:rPr>
              <a:t>Donation data is shown to the right</a:t>
            </a:r>
          </a:p>
          <a:p>
            <a:pPr marL="535967" lvl="1" indent="-304815">
              <a:buFont typeface="Arial" panose="020B0604020202020204" pitchFamily="34" charset="0"/>
              <a:buChar char="•"/>
            </a:pPr>
            <a:r>
              <a:rPr lang="en-US" sz="24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nvGraphicFramePr>
        <p:xfrm>
          <a:off x="6502400" y="1206612"/>
          <a:ext cx="3725333" cy="2194560"/>
        </p:xfrm>
        <a:graphic>
          <a:graphicData uri="http://schemas.openxmlformats.org/drawingml/2006/table">
            <a:tbl>
              <a:tblPr firstRow="1" bandRow="1">
                <a:tableStyleId>{72833802-FEF1-4C79-8D5D-14CF1EAF98D9}</a:tableStyleId>
              </a:tblPr>
              <a:tblGrid>
                <a:gridCol w="3725333">
                  <a:extLst>
                    <a:ext uri="{9D8B030D-6E8A-4147-A177-3AD203B41FA5}">
                      <a16:colId xmlns:a16="http://schemas.microsoft.com/office/drawing/2014/main" val="43855384"/>
                    </a:ext>
                  </a:extLst>
                </a:gridCol>
              </a:tblGrid>
              <a:tr h="365760">
                <a:tc>
                  <a:txBody>
                    <a:bodyPr/>
                    <a:lstStyle/>
                    <a:p>
                      <a:r>
                        <a:rPr lang="en-US" sz="2000" dirty="0">
                          <a:latin typeface="Gidole" panose="020B0604020202020204" charset="0"/>
                        </a:rPr>
                        <a:t>Variable</a:t>
                      </a:r>
                    </a:p>
                  </a:txBody>
                  <a:tcPr marL="60960" marR="60960" marT="30480" marB="30480">
                    <a:solidFill>
                      <a:srgbClr val="CF3338"/>
                    </a:solidFill>
                  </a:tcPr>
                </a:tc>
                <a:extLst>
                  <a:ext uri="{0D108BD9-81ED-4DB2-BD59-A6C34878D82A}">
                    <a16:rowId xmlns:a16="http://schemas.microsoft.com/office/drawing/2014/main" val="1685335321"/>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787104677"/>
                  </a:ext>
                </a:extLst>
              </a:tr>
              <a:tr h="365760">
                <a:tc>
                  <a:txBody>
                    <a:bodyPr/>
                    <a:lstStyle/>
                    <a:p>
                      <a:r>
                        <a:rPr lang="en-US" sz="2000" dirty="0">
                          <a:latin typeface="Roboto Mono" pitchFamily="2" charset="0"/>
                          <a:ea typeface="Roboto Mono" pitchFamily="2" charset="0"/>
                        </a:rPr>
                        <a:t>10</a:t>
                      </a:r>
                    </a:p>
                  </a:txBody>
                  <a:tcPr marL="60960" marR="60960" marT="30480" marB="30480"/>
                </a:tc>
                <a:extLst>
                  <a:ext uri="{0D108BD9-81ED-4DB2-BD59-A6C34878D82A}">
                    <a16:rowId xmlns:a16="http://schemas.microsoft.com/office/drawing/2014/main" val="1485117769"/>
                  </a:ext>
                </a:extLst>
              </a:tr>
              <a:tr h="365760">
                <a:tc>
                  <a:txBody>
                    <a:bodyPr/>
                    <a:lstStyle/>
                    <a:p>
                      <a:r>
                        <a:rPr lang="en-US" sz="2000" dirty="0">
                          <a:latin typeface="Roboto Mono" pitchFamily="2" charset="0"/>
                          <a:ea typeface="Roboto Mono" pitchFamily="2" charset="0"/>
                        </a:rPr>
                        <a:t>20</a:t>
                      </a:r>
                    </a:p>
                  </a:txBody>
                  <a:tcPr marL="60960" marR="60960" marT="30480" marB="30480"/>
                </a:tc>
                <a:extLst>
                  <a:ext uri="{0D108BD9-81ED-4DB2-BD59-A6C34878D82A}">
                    <a16:rowId xmlns:a16="http://schemas.microsoft.com/office/drawing/2014/main" val="3931548709"/>
                  </a:ext>
                </a:extLst>
              </a:tr>
              <a:tr h="365760">
                <a:tc>
                  <a:txBody>
                    <a:bodyPr/>
                    <a:lstStyle/>
                    <a:p>
                      <a:r>
                        <a:rPr lang="en-US" sz="2000" dirty="0">
                          <a:latin typeface="Roboto Mono" pitchFamily="2" charset="0"/>
                          <a:ea typeface="Roboto Mono" pitchFamily="2" charset="0"/>
                        </a:rPr>
                        <a:t>30</a:t>
                      </a:r>
                    </a:p>
                  </a:txBody>
                  <a:tcPr marL="60960" marR="60960" marT="30480" marB="30480"/>
                </a:tc>
                <a:extLst>
                  <a:ext uri="{0D108BD9-81ED-4DB2-BD59-A6C34878D82A}">
                    <a16:rowId xmlns:a16="http://schemas.microsoft.com/office/drawing/2014/main" val="3268049934"/>
                  </a:ext>
                </a:extLst>
              </a:tr>
              <a:tr h="365760">
                <a:tc>
                  <a:txBody>
                    <a:bodyPr/>
                    <a:lstStyle/>
                    <a:p>
                      <a:r>
                        <a:rPr lang="en-US" sz="2000" dirty="0">
                          <a:latin typeface="Roboto Mono" pitchFamily="2" charset="0"/>
                          <a:ea typeface="Roboto Mono" pitchFamily="2" charset="0"/>
                        </a:rPr>
                        <a:t>100</a:t>
                      </a:r>
                    </a:p>
                  </a:txBody>
                  <a:tcPr marL="60960" marR="60960" marT="30480" marB="30480"/>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1846</TotalTime>
  <Words>15647</Words>
  <Application>Microsoft Office PowerPoint</Application>
  <PresentationFormat>Widescreen</PresentationFormat>
  <Paragraphs>1489</Paragraphs>
  <Slides>224</Slides>
  <Notes>210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224</vt:i4>
      </vt:variant>
    </vt:vector>
  </HeadingPairs>
  <TitlesOfParts>
    <vt:vector size="243" baseType="lpstr">
      <vt:lpstr>Aliens &amp; cows</vt:lpstr>
      <vt:lpstr>Arial</vt:lpstr>
      <vt:lpstr>Calibri</vt:lpstr>
      <vt:lpstr>Calibri Light</vt:lpstr>
      <vt:lpstr>Cambria Math</vt:lpstr>
      <vt:lpstr>Consolas</vt:lpstr>
      <vt:lpstr>Georgia</vt:lpstr>
      <vt:lpstr>Gidole</vt:lpstr>
      <vt:lpstr>Gidole Bold</vt:lpstr>
      <vt:lpstr>Impact</vt:lpstr>
      <vt:lpstr>Inter</vt:lpstr>
      <vt:lpstr>League Spartan</vt:lpstr>
      <vt:lpstr>League Spartan Bold</vt:lpstr>
      <vt:lpstr>League Spartan Italics</vt:lpstr>
      <vt:lpstr>Open Sans Extra Bold</vt:lpstr>
      <vt:lpstr>Pragmatica</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play DataBaseball! data-baseball.ipynb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George</cp:lastModifiedBy>
  <cp:revision>200</cp:revision>
  <dcterms:created xsi:type="dcterms:W3CDTF">2019-10-19T21:47:18Z</dcterms:created>
  <dcterms:modified xsi:type="dcterms:W3CDTF">2022-05-16T20:04:34Z</dcterms:modified>
</cp:coreProperties>
</file>